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1" r:id="rId1"/>
  </p:sldMasterIdLst>
  <p:notesMasterIdLst>
    <p:notesMasterId r:id="rId30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81" r:id="rId10"/>
    <p:sldId id="282" r:id="rId11"/>
    <p:sldId id="283" r:id="rId12"/>
    <p:sldId id="284" r:id="rId13"/>
    <p:sldId id="288" r:id="rId14"/>
    <p:sldId id="289" r:id="rId15"/>
    <p:sldId id="290" r:id="rId16"/>
    <p:sldId id="280" r:id="rId17"/>
    <p:sldId id="279" r:id="rId18"/>
    <p:sldId id="285" r:id="rId19"/>
    <p:sldId id="286" r:id="rId20"/>
    <p:sldId id="291" r:id="rId21"/>
    <p:sldId id="287" r:id="rId22"/>
    <p:sldId id="292" r:id="rId23"/>
    <p:sldId id="293" r:id="rId24"/>
    <p:sldId id="294" r:id="rId25"/>
    <p:sldId id="295" r:id="rId26"/>
    <p:sldId id="297" r:id="rId27"/>
    <p:sldId id="298" r:id="rId28"/>
    <p:sldId id="296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EBB65D7-2086-4510-B260-45924D507DE0}" styleName="Table_0">
    <a:wholeTbl>
      <a:tcTxStyle b="off" i="off">
        <a:font>
          <a:latin typeface="Montserrat SemiBold"/>
          <a:ea typeface="Montserrat SemiBold"/>
          <a:cs typeface="Montserrat SemiBold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000"/>
  </p:normalViewPr>
  <p:slideViewPr>
    <p:cSldViewPr snapToGrid="0">
      <p:cViewPr>
        <p:scale>
          <a:sx n="66" d="100"/>
          <a:sy n="66" d="100"/>
        </p:scale>
        <p:origin x="1330" y="413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오재은" userId="81e01051-f659-460a-ac3d-2988350467a6" providerId="ADAL" clId="{1F2C9797-ADB2-46F4-8588-CCBB7AFB6789}"/>
    <pc:docChg chg="custSel modSld">
      <pc:chgData name="오재은" userId="81e01051-f659-460a-ac3d-2988350467a6" providerId="ADAL" clId="{1F2C9797-ADB2-46F4-8588-CCBB7AFB6789}" dt="2024-08-25T03:54:11.865" v="90" actId="478"/>
      <pc:docMkLst>
        <pc:docMk/>
      </pc:docMkLst>
      <pc:sldChg chg="delSp modSp mod">
        <pc:chgData name="오재은" userId="81e01051-f659-460a-ac3d-2988350467a6" providerId="ADAL" clId="{1F2C9797-ADB2-46F4-8588-CCBB7AFB6789}" dt="2024-08-25T03:54:11.865" v="90" actId="478"/>
        <pc:sldMkLst>
          <pc:docMk/>
          <pc:sldMk cId="0" sldId="288"/>
        </pc:sldMkLst>
        <pc:spChg chg="del mod">
          <ac:chgData name="오재은" userId="81e01051-f659-460a-ac3d-2988350467a6" providerId="ADAL" clId="{1F2C9797-ADB2-46F4-8588-CCBB7AFB6789}" dt="2024-08-25T03:54:11.865" v="90" actId="478"/>
          <ac:spMkLst>
            <pc:docMk/>
            <pc:sldMk cId="0" sldId="288"/>
            <ac:spMk id="671" creationId="{00000000-0000-0000-0000-000000000000}"/>
          </ac:spMkLst>
        </pc:spChg>
      </pc:sldChg>
      <pc:sldChg chg="delSp mod">
        <pc:chgData name="오재은" userId="81e01051-f659-460a-ac3d-2988350467a6" providerId="ADAL" clId="{1F2C9797-ADB2-46F4-8588-CCBB7AFB6789}" dt="2024-08-25T03:54:02.956" v="88" actId="478"/>
        <pc:sldMkLst>
          <pc:docMk/>
          <pc:sldMk cId="0" sldId="289"/>
        </pc:sldMkLst>
        <pc:spChg chg="del">
          <ac:chgData name="오재은" userId="81e01051-f659-460a-ac3d-2988350467a6" providerId="ADAL" clId="{1F2C9797-ADB2-46F4-8588-CCBB7AFB6789}" dt="2024-08-25T03:54:02.956" v="88" actId="478"/>
          <ac:spMkLst>
            <pc:docMk/>
            <pc:sldMk cId="0" sldId="289"/>
            <ac:spMk id="690" creationId="{00000000-0000-0000-0000-000000000000}"/>
          </ac:spMkLst>
        </pc:spChg>
      </pc:sldChg>
      <pc:sldChg chg="delSp mod">
        <pc:chgData name="오재은" userId="81e01051-f659-460a-ac3d-2988350467a6" providerId="ADAL" clId="{1F2C9797-ADB2-46F4-8588-CCBB7AFB6789}" dt="2024-08-25T03:54:00.811" v="87" actId="478"/>
        <pc:sldMkLst>
          <pc:docMk/>
          <pc:sldMk cId="0" sldId="290"/>
        </pc:sldMkLst>
        <pc:spChg chg="del">
          <ac:chgData name="오재은" userId="81e01051-f659-460a-ac3d-2988350467a6" providerId="ADAL" clId="{1F2C9797-ADB2-46F4-8588-CCBB7AFB6789}" dt="2024-08-25T03:54:00.811" v="87" actId="478"/>
          <ac:spMkLst>
            <pc:docMk/>
            <pc:sldMk cId="0" sldId="290"/>
            <ac:spMk id="710" creationId="{00000000-0000-0000-0000-000000000000}"/>
          </ac:spMkLst>
        </pc:spChg>
      </pc:sldChg>
      <pc:sldChg chg="delSp mod">
        <pc:chgData name="오재은" userId="81e01051-f659-460a-ac3d-2988350467a6" providerId="ADAL" clId="{1F2C9797-ADB2-46F4-8588-CCBB7AFB6789}" dt="2024-08-25T03:53:48.208" v="86" actId="478"/>
        <pc:sldMkLst>
          <pc:docMk/>
          <pc:sldMk cId="0" sldId="292"/>
        </pc:sldMkLst>
        <pc:spChg chg="del">
          <ac:chgData name="오재은" userId="81e01051-f659-460a-ac3d-2988350467a6" providerId="ADAL" clId="{1F2C9797-ADB2-46F4-8588-CCBB7AFB6789}" dt="2024-08-25T03:53:48.208" v="86" actId="478"/>
          <ac:spMkLst>
            <pc:docMk/>
            <pc:sldMk cId="0" sldId="292"/>
            <ac:spMk id="757" creationId="{00000000-0000-0000-0000-000000000000}"/>
          </ac:spMkLst>
        </pc:spChg>
        <pc:spChg chg="del">
          <ac:chgData name="오재은" userId="81e01051-f659-460a-ac3d-2988350467a6" providerId="ADAL" clId="{1F2C9797-ADB2-46F4-8588-CCBB7AFB6789}" dt="2024-08-25T03:53:48.208" v="86" actId="478"/>
          <ac:spMkLst>
            <pc:docMk/>
            <pc:sldMk cId="0" sldId="292"/>
            <ac:spMk id="769" creationId="{00000000-0000-0000-0000-000000000000}"/>
          </ac:spMkLst>
        </pc:spChg>
        <pc:spChg chg="del">
          <ac:chgData name="오재은" userId="81e01051-f659-460a-ac3d-2988350467a6" providerId="ADAL" clId="{1F2C9797-ADB2-46F4-8588-CCBB7AFB6789}" dt="2024-08-25T03:53:48.208" v="86" actId="478"/>
          <ac:spMkLst>
            <pc:docMk/>
            <pc:sldMk cId="0" sldId="292"/>
            <ac:spMk id="772" creationId="{00000000-0000-0000-0000-000000000000}"/>
          </ac:spMkLst>
        </pc:spChg>
      </pc:sldChg>
      <pc:sldChg chg="delSp mod">
        <pc:chgData name="오재은" userId="81e01051-f659-460a-ac3d-2988350467a6" providerId="ADAL" clId="{1F2C9797-ADB2-46F4-8588-CCBB7AFB6789}" dt="2024-08-25T03:53:39.639" v="85" actId="478"/>
        <pc:sldMkLst>
          <pc:docMk/>
          <pc:sldMk cId="0" sldId="293"/>
        </pc:sldMkLst>
        <pc:spChg chg="del">
          <ac:chgData name="오재은" userId="81e01051-f659-460a-ac3d-2988350467a6" providerId="ADAL" clId="{1F2C9797-ADB2-46F4-8588-CCBB7AFB6789}" dt="2024-08-25T03:53:34.744" v="84" actId="478"/>
          <ac:spMkLst>
            <pc:docMk/>
            <pc:sldMk cId="0" sldId="293"/>
            <ac:spMk id="782" creationId="{00000000-0000-0000-0000-000000000000}"/>
          </ac:spMkLst>
        </pc:spChg>
        <pc:spChg chg="del">
          <ac:chgData name="오재은" userId="81e01051-f659-460a-ac3d-2988350467a6" providerId="ADAL" clId="{1F2C9797-ADB2-46F4-8588-CCBB7AFB6789}" dt="2024-08-25T03:53:39.639" v="85" actId="478"/>
          <ac:spMkLst>
            <pc:docMk/>
            <pc:sldMk cId="0" sldId="293"/>
            <ac:spMk id="794" creationId="{00000000-0000-0000-0000-000000000000}"/>
          </ac:spMkLst>
        </pc:spChg>
        <pc:spChg chg="del">
          <ac:chgData name="오재은" userId="81e01051-f659-460a-ac3d-2988350467a6" providerId="ADAL" clId="{1F2C9797-ADB2-46F4-8588-CCBB7AFB6789}" dt="2024-08-25T03:53:39.639" v="85" actId="478"/>
          <ac:spMkLst>
            <pc:docMk/>
            <pc:sldMk cId="0" sldId="293"/>
            <ac:spMk id="797" creationId="{00000000-0000-0000-0000-000000000000}"/>
          </ac:spMkLst>
        </pc:spChg>
      </pc:sldChg>
      <pc:sldChg chg="modSp mod">
        <pc:chgData name="오재은" userId="81e01051-f659-460a-ac3d-2988350467a6" providerId="ADAL" clId="{1F2C9797-ADB2-46F4-8588-CCBB7AFB6789}" dt="2024-08-25T03:53:24.239" v="83" actId="1037"/>
        <pc:sldMkLst>
          <pc:docMk/>
          <pc:sldMk cId="4216612713" sldId="297"/>
        </pc:sldMkLst>
        <pc:spChg chg="mod">
          <ac:chgData name="오재은" userId="81e01051-f659-460a-ac3d-2988350467a6" providerId="ADAL" clId="{1F2C9797-ADB2-46F4-8588-CCBB7AFB6789}" dt="2024-08-25T03:53:24.239" v="83" actId="1037"/>
          <ac:spMkLst>
            <pc:docMk/>
            <pc:sldMk cId="4216612713" sldId="297"/>
            <ac:spMk id="630" creationId="{00000000-0000-0000-0000-000000000000}"/>
          </ac:spMkLst>
        </pc:spChg>
      </pc:sldChg>
      <pc:sldChg chg="modSp mod">
        <pc:chgData name="오재은" userId="81e01051-f659-460a-ac3d-2988350467a6" providerId="ADAL" clId="{1F2C9797-ADB2-46F4-8588-CCBB7AFB6789}" dt="2024-08-25T03:53:16.385" v="59" actId="1036"/>
        <pc:sldMkLst>
          <pc:docMk/>
          <pc:sldMk cId="3211395388" sldId="298"/>
        </pc:sldMkLst>
        <pc:spChg chg="mod">
          <ac:chgData name="오재은" userId="81e01051-f659-460a-ac3d-2988350467a6" providerId="ADAL" clId="{1F2C9797-ADB2-46F4-8588-CCBB7AFB6789}" dt="2024-08-25T03:52:12.453" v="19" actId="20577"/>
          <ac:spMkLst>
            <pc:docMk/>
            <pc:sldMk cId="3211395388" sldId="298"/>
            <ac:spMk id="620" creationId="{00000000-0000-0000-0000-000000000000}"/>
          </ac:spMkLst>
        </pc:spChg>
        <pc:spChg chg="mod">
          <ac:chgData name="오재은" userId="81e01051-f659-460a-ac3d-2988350467a6" providerId="ADAL" clId="{1F2C9797-ADB2-46F4-8588-CCBB7AFB6789}" dt="2024-08-25T03:53:16.385" v="59" actId="1036"/>
          <ac:spMkLst>
            <pc:docMk/>
            <pc:sldMk cId="3211395388" sldId="298"/>
            <ac:spMk id="63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tobigs_xai/CAM-Grad-CAM-Grad-CAMpp#2-grad-cam-visual-explanations-from-deep-networks-via-gradient-based-localization-2017-paper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43b8830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2e43b8830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e43b8830a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멀티모달 러닝을 쓴 이유는 음성 분류 모델과 이미지 분류 모델 각각 정확도가 어느 정도 높게 나오니 얘네를 합치면 더 정확하게 분류할 수 있는 모델을 만들수 있지 않을까라는 의문에서 시작했음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2e43b8830a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e44a0ba6a5_3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우선, 오디오 데이터를 다루는 데 있어서 librosa 라이브러리를 사용.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.wav 형식의 test data를 입력으로 넣어서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시각적으로 오디오의 파형과 에너지를 확인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필요한 오디오 성분을 추출하고 (이때 일부 0 ~ 1 정규화)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추출된 오디오 성분을 새로운 .csv 파일로 저장</a:t>
            </a:r>
            <a:endParaRPr/>
          </a:p>
        </p:txBody>
      </p:sp>
      <p:sp>
        <p:nvSpPr>
          <p:cNvPr id="568" name="Google Shape;568;g2e44a0ba6a5_3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e44a0ba6a5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keras 통한 다층 퍼셉트론 MLP 구조를 구축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음성 데이터 다양한 특징을 포함하고 있어 다양한 유형의 데이터를 쉽게 처리할 수 있는 MLP 사용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이때 선형성 학습 능력 뿐만 아니라 </a:t>
            </a:r>
            <a:r>
              <a:rPr lang="en-US">
                <a:solidFill>
                  <a:schemeClr val="dk1"/>
                </a:solidFill>
              </a:rPr>
              <a:t>hidden layer 3개,</a:t>
            </a:r>
            <a:r>
              <a:rPr lang="en-US"/>
              <a:t> ReLU 사용해서 비선형성 학습 능력을 얻을 수 있음. 신경망이 더 복잡한 함수를 학습할 수 있음.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L2 사용해서 가중치가 너무 커지는 것 방지해서 과적합을 줄임.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Dropout 사용해서 무작위로 30% 정도의 뉴런을 비활성화시켜 또한 과적합 방지.</a:t>
            </a:r>
            <a:endParaRPr/>
          </a:p>
        </p:txBody>
      </p:sp>
      <p:sp>
        <p:nvSpPr>
          <p:cNvPr id="599" name="Google Shape;599;g2e44a0ba6a5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e43b8830a8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audio (준무 선배님 오디오 사용했어욤 ^ㅁ^)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Dataset에서 랜덤으로 80% data만 사용해서 학습시킴. 남은 20% Data validation으로 사용.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모델 학습 epoch : 100 batch size : 16으로 학습. 정확도 상승하며 epoch 50번부터 일정 구간 내에서 변동.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loss의 경우도 40번대까지 급격하게 감소하다가 0으로 수렴하는 그래프 관찰 가능.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최종적으로 validation loss : 0.30과 validation acuu : 0.93이 나옴.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모델에 다음과 같은 음성 파일을 넣었을 때 오디오 그래프와 에너지 그래프 시각화함. </a:t>
            </a:r>
            <a:endParaRPr/>
          </a:p>
        </p:txBody>
      </p:sp>
      <p:sp>
        <p:nvSpPr>
          <p:cNvPr id="669" name="Google Shape;669;g2e43b8830a8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e44a0ba6a5_3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이후 오디오 파일에서 필요한 오디오 성분들 추출해서 .csv 파일을 생성한 뒤,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파일을 학습된 모델에 입력으로 넣어 파킨슨 위험도를 판별함.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혼동행렬 통해서 학습된 모델의 알고리즘 성능을 평가 먼저 함.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F1 점수 0.97로 나오며, 높을수록 성능이 좋다는 것을 의미함.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정밀도와 재현율의 조화 평균으로 계산되는 것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정밀도 : 긍정 예측 중에서 실제로 긍정인 비율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재현율 : 실제 긍정 중 모델이 긍정으로 예측한 비율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2e44a0ba6a5_3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e44a0ba6a5_3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이후 오디오 파일에서 필요한 오디오 성분들 추출해서 .csv 파일을 생성한 뒤,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그 파일을 학습된 모델에 입력으로 넣어 파킨슨 위험도를 판별함.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0.0에 가까울수록 normal, 1.0에 가까울수록 parkinson으로 분류될 수 있도록 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우측 heat map은 첫 번째 layer의 x (독립변수)들 가중치를 다르게 가지고 있는 뉴런을 보여줌.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각 독립 변수에 대해서 다양한 가중치를 가짐으로써 비선형적 학습 가능하게 함.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g2e44a0ba6a5_3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e43b8830a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g2e43b8830a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e43b8830a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활용한 데이터 중 하나로 파킨슨병 환자의 증강된 손그림 데이터 사용함. label은 원래 없어서 데이터 전처리때 정상인 그림을 0으로 파킨슨 그림을 1로 매칭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data - total 204 images (</a:t>
            </a: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</a:rPr>
              <a:t>2-classes of Healthy and Parkinson's)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augmented data - total 3264 images </a:t>
            </a:r>
            <a:r>
              <a:rPr lang="en-US">
                <a:solidFill>
                  <a:schemeClr val="dk1"/>
                </a:solidFill>
              </a:rPr>
              <a:t>(</a:t>
            </a: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</a:rPr>
              <a:t>2-classes of Healthy and Parkinson's) 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  <p:sp>
        <p:nvSpPr>
          <p:cNvPr id="497" name="Google Shape;497;g2e43b8830a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e43b8830a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 모델 선택 이유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적은 parameter로 효율적인 성능을 내려던 inception의 초기 이념과 쉬운 architecture 구성으로 높은 성능을 내고자 했던 ResNet의 초기 이념의 결합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1. 데이터 증강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현재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ImageDataGenerator</a:t>
            </a:r>
            <a:r>
              <a:rPr lang="en-US">
                <a:solidFill>
                  <a:schemeClr val="dk1"/>
                </a:solidFill>
              </a:rPr>
              <a:t>를 사용하여 훈련 데이터에 대해 아무런 증강을 하지 않고 있습니다. 증강은 오버피팅을 줄이는 데 큰 도움이 됩니다. 이미지를 회전, 이동, 뒤집기 등 다양한 방식으로 변형하여 모델이 더 다양한 데이터를 학습하도록 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2e43b8830a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e43b8830a8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모델 선택 이유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적은 parameter로 효율적인 성능을 내려던 inception의 초기 이념과 쉬운 architecture 구성으로 높은 성능을 내고자 했던 ResNet의 초기 이념의 결합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2e43b8830a8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43b8830a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e43b8830a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e43b8830a8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heatmap에서는 grad cam 알고리즘을 활용하여 어떤 feature가 파킨슨, 정상 판별에 영향을 주는지 알 수 있음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(빨간 부분이 가장 영향을 준다고 설명하면…될듯)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기존 task에서는 필압이나 속도 등 다양한 평가 지표를 활용하여 나선형 이미지를 분석했는데  그냥 한 눈으로 의사 분들이 판별하기에는 잘 알아 맞추지 못해서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efficientnetb0를 통해 이 모델이 그림을 보고 정상인지 파킨슨인지 알아서 feature를 뽑아 구별을 할 수 있는지 알고 싶었다.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grad cam을 통한 결과에서는 정상인의 경우 나선형 그림을 그릴때 중심을 잘 찾는 경향이 있는 것 같고 파킨슨의 경우에는 중심을 잘 찾지 못해서 feature가 중심이 아닌 다른 곳에서 추출된 것 같다고 생각했다.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( 이미 agumentation을 활용한 데이터이기 때문에 이미지를 변형을 했기 때문에 중심의 편차가 큰 파킨슨이라면 여러가지로 중심이 분산되었을 것)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https://velog.io/@tobigs_xai/CAM-Grad-CAM-Grad-CAMpp#2-grad-cam-visual-explanations-from-deep-networks-via-gradient-based-localization-2017-paper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(grad cam에 대한 설명)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ECECEC"/>
                </a:solidFill>
                <a:highlight>
                  <a:srgbClr val="121212"/>
                </a:highlight>
                <a:latin typeface="Malgun Gothic"/>
                <a:ea typeface="Malgun Gothic"/>
                <a:cs typeface="Malgun Gothic"/>
                <a:sym typeface="Malgun Gothic"/>
              </a:rPr>
              <a:t>Gradient-weighted Class Activation Mapping(이하 Grad-CAM)은 어떤 target concept일지라도 final convolutional layer로 흐르는 gradient를 사용하여 이미지의 중요한 영역을 강조하는 localization map을 만든다.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2e43b8830a8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e43b8830a8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2e43b8830a8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e43b8830a8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 set에 대한 confusion matrix는 음성 데이터에 대한 valid 개수 기준이다. ( 총 39개 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(멀티 모달 학습 과정에서 이미지 데이터에 비해서 음성 데이터가 상대적으로 적기 때문에 음성 데이터 기준으로 맞춰짐)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confusion matrix와 f1 score를 보았을 때 healthy class가 parkinson class보다 예측 성능이 좋음.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&lt;confusion matrix&gt;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healthy label = 0, parkinson label = 1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b="1">
                <a:solidFill>
                  <a:schemeClr val="dk1"/>
                </a:solidFill>
              </a:rPr>
              <a:t>행(Row)</a:t>
            </a:r>
            <a:r>
              <a:rPr lang="en-US">
                <a:solidFill>
                  <a:schemeClr val="dk1"/>
                </a:solidFill>
              </a:rPr>
              <a:t> : 실제 클래스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b="1">
                <a:solidFill>
                  <a:schemeClr val="dk1"/>
                </a:solidFill>
              </a:rPr>
              <a:t>열(열)</a:t>
            </a:r>
            <a:r>
              <a:rPr lang="en-US">
                <a:solidFill>
                  <a:schemeClr val="dk1"/>
                </a:solidFill>
              </a:rPr>
              <a:t>: 예측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해석: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19: 실제 클래스 0이고, 예측도 클래스 0인 경우(True Negative)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2: 실제 클래스 0인데, 예측은 클래스 1인 경우 (False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7: 실제 클래스 1인데, 예측은 클래스 0인 경우입니다.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11: 실제 클래스 1이고, 예측도 클래스 1인 경우(True Positive)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g2e43b8830a8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e43b8830a8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2e43b8830a8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e43b8830a8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2e43b8830a8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+) 음성, 이미지 모델 각각에 대해서는 특징 추출했지만 멀티 모달 모델에 대해서는 시간상 하지 못함</a:t>
            </a:r>
            <a:endParaRPr/>
          </a:p>
        </p:txBody>
      </p:sp>
      <p:sp>
        <p:nvSpPr>
          <p:cNvPr id="813" name="Google Shape;8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e43b8830a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 모델 선택 이유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적은 parameter로 효율적인 성능을 내려던 inception의 초기 이념과 쉬운 architecture 구성으로 높은 성능을 내고자 했던 ResNet의 초기 이념의 결합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1. 데이터 증강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현재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ImageDataGenerator</a:t>
            </a:r>
            <a:r>
              <a:rPr lang="en-US">
                <a:solidFill>
                  <a:schemeClr val="dk1"/>
                </a:solidFill>
              </a:rPr>
              <a:t>를 사용하여 훈련 데이터에 대해 아무런 증강을 하지 않고 있습니다. 증강은 오버피팅을 줄이는 데 큰 도움이 됩니다. 이미지를 회전, 이동, 뒤집기 등 다양한 방식으로 변형하여 모델이 더 다양한 데이터를 학습하도록 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2e43b8830a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8329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e43b8830a8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0. 모델 선택 이유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적은 parameter로 효율적인 성능을 내려던 inception의 초기 이념과 쉬운 architecture 구성으로 높은 성능을 내고자 했던 ResNet의 초기 이념의 결합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1. 데이터 증강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현재 </a:t>
            </a:r>
            <a:r>
              <a:rPr lang="en-US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ImageDataGenerator</a:t>
            </a:r>
            <a:r>
              <a:rPr lang="en-US">
                <a:solidFill>
                  <a:schemeClr val="dk1"/>
                </a:solidFill>
              </a:rPr>
              <a:t>를 사용하여 훈련 데이터에 대해 아무런 증강을 하지 않고 있습니다. 증강은 오버피팅을 줄이는 데 큰 도움이 됩니다. 이미지를 회전, 이동, 뒤집기 등 다양한 방식으로 변형하여 모델이 더 다양한 데이터를 학습하도록 합니다.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2e43b8830a8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1583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e43b8830a8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g2e43b8830a8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43b8830a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e43b8830a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43b8830a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2e43b8830a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43b8830a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2e43b8830a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e43b8830a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2e43b8830a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44a0ba6a5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kaggle에 있는 Dataset 중 파킨슨 질병 예측 dataset 이용.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정상인 50명, 파킨슨 환자 147명. 총 197명의 음성 파일에서 주파수 성분을 추출한 파일을 통해서 모델을 학습시킴.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이때 dataset에서 정상인은 status가 0으로, parkinson positive인 사람은 1으로 표시되었고,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음성 파일의 주파수의 최대, 최솟값, Jitter, Shummer 등 다양한 성분이 추출되어 있는 자료였음.</a:t>
            </a:r>
            <a:endParaRPr/>
          </a:p>
        </p:txBody>
      </p:sp>
      <p:sp>
        <p:nvSpPr>
          <p:cNvPr id="461" name="Google Shape;461;g2e44a0ba6a5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43b8830a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파킨슨 증상 중 하나인 발성 근육 약화로 음성 조절 능력이 감소함에 따라 나타나는 음성 변화를 분석하여 파킨슨을 예측함.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이때 파킨슨 환자는 느리고 단조로우며 불명료한 언어로 발화하는 것이 특징임.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이러한 특징을 나타내는 오디오 특징을 추출하여, 특징의 상관관계를 분석하고 모델을 학습시켰음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이때 기본 주파수를 통해 음성 주파수의 최대, 최소값을 구해서 목소리의 폭을 구할 수 있음. * 이때 파킨슨 환자는 f0의 폭이 좁음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이외 다른 column들은 주로 주파수 변화, 진폭 변화, 복잡성, 소음 비율 등이므로 상대적으로 높은 값 가지는 경향 있음</a:t>
            </a:r>
            <a:endParaRPr/>
          </a:p>
        </p:txBody>
      </p:sp>
      <p:sp>
        <p:nvSpPr>
          <p:cNvPr id="476" name="Google Shape;476;g2e43b8830a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43b8830a8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음성 판별 모델과 그림 판별 모델 각각 만들고 나중에 합치는 형식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2e43b8830a8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>
            <a:off x="-3680108" y="3045124"/>
            <a:ext cx="17418765" cy="3660108"/>
            <a:chOff x="-2760150" y="2283900"/>
            <a:chExt cx="13064400" cy="2745150"/>
          </a:xfrm>
        </p:grpSpPr>
        <p:sp>
          <p:nvSpPr>
            <p:cNvPr id="83" name="Google Shape;83;p13"/>
            <p:cNvSpPr/>
            <p:nvPr/>
          </p:nvSpPr>
          <p:spPr>
            <a:xfrm>
              <a:off x="-2760150" y="2283900"/>
              <a:ext cx="3244800" cy="575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430750" y="4603950"/>
              <a:ext cx="1873500" cy="425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85" name="Google Shape;85;p13"/>
          <p:cNvGrpSpPr/>
          <p:nvPr/>
        </p:nvGrpSpPr>
        <p:grpSpPr>
          <a:xfrm>
            <a:off x="5608772" y="149603"/>
            <a:ext cx="973974" cy="524387"/>
            <a:chOff x="6848550" y="2536375"/>
            <a:chExt cx="730499" cy="393300"/>
          </a:xfrm>
        </p:grpSpPr>
        <p:sp>
          <p:nvSpPr>
            <p:cNvPr id="86" name="Google Shape;86;p13"/>
            <p:cNvSpPr/>
            <p:nvPr/>
          </p:nvSpPr>
          <p:spPr>
            <a:xfrm>
              <a:off x="6848550" y="2536375"/>
              <a:ext cx="393300" cy="3933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7185749" y="2536375"/>
              <a:ext cx="393300" cy="393300"/>
            </a:xfrm>
            <a:prstGeom prst="mathPlus">
              <a:avLst>
                <a:gd name="adj1" fmla="val 2352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00"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700" cy="64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8E8E"/>
              </a:buClr>
              <a:buSzPts val="2400"/>
              <a:buNone/>
              <a:defRPr sz="2400">
                <a:solidFill>
                  <a:srgbClr val="8F8E8E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 sz="4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F8E8E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://drive.google.com/file/d/178dmQhiGqNSDVYgB33ym7ZtFM0OmmRU0/view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rive.google.com/file/d/15Gkq-OIW_Z46jFy_cztL94lQInXFG69N/view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ebasisdotcom/parkinson-disease-detection/dat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30"/>
          <p:cNvGrpSpPr/>
          <p:nvPr/>
        </p:nvGrpSpPr>
        <p:grpSpPr>
          <a:xfrm>
            <a:off x="3221422" y="1034909"/>
            <a:ext cx="5605907" cy="3589362"/>
            <a:chOff x="7617850" y="2063282"/>
            <a:chExt cx="799565" cy="670282"/>
          </a:xfrm>
        </p:grpSpPr>
        <p:cxnSp>
          <p:nvCxnSpPr>
            <p:cNvPr id="359" name="Google Shape;359;p30"/>
            <p:cNvCxnSpPr/>
            <p:nvPr/>
          </p:nvCxnSpPr>
          <p:spPr>
            <a:xfrm rot="10800000">
              <a:off x="7638418" y="2095414"/>
              <a:ext cx="111300" cy="129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30"/>
            <p:cNvCxnSpPr/>
            <p:nvPr/>
          </p:nvCxnSpPr>
          <p:spPr>
            <a:xfrm rot="10800000" flipH="1">
              <a:off x="8285570" y="2095414"/>
              <a:ext cx="111300" cy="129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30"/>
            <p:cNvCxnSpPr/>
            <p:nvPr/>
          </p:nvCxnSpPr>
          <p:spPr>
            <a:xfrm flipH="1">
              <a:off x="7638418" y="2603664"/>
              <a:ext cx="111300" cy="129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30"/>
            <p:cNvCxnSpPr/>
            <p:nvPr/>
          </p:nvCxnSpPr>
          <p:spPr>
            <a:xfrm>
              <a:off x="8285570" y="2603664"/>
              <a:ext cx="111300" cy="129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30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30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65" name="Google Shape;365;p30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366" name="Google Shape;366;p30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367" name="Google Shape;367;p3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3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3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1" name="Google Shape;371;p30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372" name="Google Shape;372;p30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30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30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30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76" name="Google Shape;376;p30"/>
          <p:cNvSpPr txBox="1"/>
          <p:nvPr/>
        </p:nvSpPr>
        <p:spPr>
          <a:xfrm>
            <a:off x="1401250" y="1570350"/>
            <a:ext cx="9567300" cy="18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Parkinson’s Disease Prediction</a:t>
            </a:r>
            <a:endParaRPr sz="5800" b="0" i="0" u="none" strike="noStrike" cap="none">
              <a:solidFill>
                <a:schemeClr val="lt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77" name="Google Shape;377;p30"/>
          <p:cNvSpPr txBox="1"/>
          <p:nvPr/>
        </p:nvSpPr>
        <p:spPr>
          <a:xfrm>
            <a:off x="4035000" y="5635250"/>
            <a:ext cx="6838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202000285곽준무 202002134오재은 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202102347이근혜  202202028양아연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4529875" y="5091075"/>
            <a:ext cx="8275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BME인공지능 4조</a:t>
            </a:r>
            <a:endParaRPr sz="2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9" name="Google Shape;379;p30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3" name="Google Shape;543;p41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4" name="Google Shape;544;p41"/>
          <p:cNvSpPr txBox="1"/>
          <p:nvPr/>
        </p:nvSpPr>
        <p:spPr>
          <a:xfrm>
            <a:off x="1447800" y="254000"/>
            <a:ext cx="1060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Multi Modal Learning Model</a:t>
            </a:r>
            <a:endParaRPr sz="1800"/>
          </a:p>
        </p:txBody>
      </p:sp>
      <p:sp>
        <p:nvSpPr>
          <p:cNvPr id="545" name="Google Shape;545;p41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46" name="Google Shape;546;p4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7" name="Google Shape;547;p41"/>
          <p:cNvSpPr txBox="1"/>
          <p:nvPr/>
        </p:nvSpPr>
        <p:spPr>
          <a:xfrm>
            <a:off x="3332325" y="4543367"/>
            <a:ext cx="12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1"/>
          <p:cNvSpPr txBox="1"/>
          <p:nvPr/>
        </p:nvSpPr>
        <p:spPr>
          <a:xfrm>
            <a:off x="7286599" y="5105000"/>
            <a:ext cx="212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Predicted Parkinson Probability</a:t>
            </a:r>
            <a:endParaRPr/>
          </a:p>
        </p:txBody>
      </p:sp>
      <p:sp>
        <p:nvSpPr>
          <p:cNvPr id="549" name="Google Shape;549;p41"/>
          <p:cNvSpPr txBox="1"/>
          <p:nvPr/>
        </p:nvSpPr>
        <p:spPr>
          <a:xfrm>
            <a:off x="9704954" y="5267381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0" name="Google Shape;550;p41"/>
          <p:cNvSpPr txBox="1"/>
          <p:nvPr/>
        </p:nvSpPr>
        <p:spPr>
          <a:xfrm>
            <a:off x="7801499" y="1904703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1" name="Google Shape;551;p41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2" name="Google Shape;552;p41"/>
          <p:cNvSpPr txBox="1"/>
          <p:nvPr/>
        </p:nvSpPr>
        <p:spPr>
          <a:xfrm>
            <a:off x="1469000" y="1579475"/>
            <a:ext cx="752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553" name="Google Shape;553;p41"/>
          <p:cNvSpPr txBox="1"/>
          <p:nvPr/>
        </p:nvSpPr>
        <p:spPr>
          <a:xfrm>
            <a:off x="304800" y="1184400"/>
            <a:ext cx="95601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- 음성 입력: Dense 레이어를 통해 음성 주파수 데이터를 처리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- 이미지 입력: EfficientNetB0을 사용하여 이미지 데이터를 처리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ontserrat SemiBold"/>
                <a:ea typeface="Montserrat SemiBold"/>
                <a:cs typeface="Montserrat SemiBold"/>
                <a:sym typeface="Montserrat SemiBold"/>
              </a:rPr>
              <a:t>- 결합: 두 입력의 출력을 결합 → 0.5 이하: 정상 / 0.5 이상: 파킨슨병 환자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4" name="Google Shape;554;p41"/>
          <p:cNvSpPr/>
          <p:nvPr/>
        </p:nvSpPr>
        <p:spPr>
          <a:xfrm>
            <a:off x="6219825" y="3860300"/>
            <a:ext cx="4758600" cy="13998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5" name="Google Shape;555;p41"/>
          <p:cNvSpPr/>
          <p:nvPr/>
        </p:nvSpPr>
        <p:spPr>
          <a:xfrm>
            <a:off x="285771" y="4546100"/>
            <a:ext cx="5338800" cy="1399800"/>
          </a:xfrm>
          <a:prstGeom prst="chevron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6" name="Google Shape;556;p41"/>
          <p:cNvSpPr/>
          <p:nvPr/>
        </p:nvSpPr>
        <p:spPr>
          <a:xfrm>
            <a:off x="285750" y="3022100"/>
            <a:ext cx="5338800" cy="13998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7" name="Google Shape;557;p41"/>
          <p:cNvSpPr/>
          <p:nvPr/>
        </p:nvSpPr>
        <p:spPr>
          <a:xfrm rot="-5400000">
            <a:off x="1710825" y="4637440"/>
            <a:ext cx="321600" cy="3152700"/>
          </a:xfrm>
          <a:prstGeom prst="leftBrace">
            <a:avLst>
              <a:gd name="adj1" fmla="val 54487"/>
              <a:gd name="adj2" fmla="val 50000"/>
            </a:avLst>
          </a:prstGeom>
          <a:noFill/>
          <a:ln w="9525" cap="flat" cmpd="sng">
            <a:solidFill>
              <a:srgbClr val="6C67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8" name="Google Shape;558;p41"/>
          <p:cNvSpPr/>
          <p:nvPr/>
        </p:nvSpPr>
        <p:spPr>
          <a:xfrm rot="-5400000" flipH="1">
            <a:off x="1701300" y="1187901"/>
            <a:ext cx="321600" cy="3152700"/>
          </a:xfrm>
          <a:prstGeom prst="leftBrace">
            <a:avLst>
              <a:gd name="adj1" fmla="val 54487"/>
              <a:gd name="adj2" fmla="val 50000"/>
            </a:avLst>
          </a:prstGeom>
          <a:noFill/>
          <a:ln w="9525" cap="flat" cmpd="sng">
            <a:solidFill>
              <a:srgbClr val="6C67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9" name="Google Shape;559;p41"/>
          <p:cNvSpPr/>
          <p:nvPr/>
        </p:nvSpPr>
        <p:spPr>
          <a:xfrm flipH="1">
            <a:off x="5754625" y="3317125"/>
            <a:ext cx="321600" cy="2344200"/>
          </a:xfrm>
          <a:prstGeom prst="leftBrace">
            <a:avLst>
              <a:gd name="adj1" fmla="val 54487"/>
              <a:gd name="adj2" fmla="val 46055"/>
            </a:avLst>
          </a:prstGeom>
          <a:noFill/>
          <a:ln w="9525" cap="flat" cmpd="sng">
            <a:solidFill>
              <a:srgbClr val="6C676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0" name="Google Shape;560;p41"/>
          <p:cNvSpPr txBox="1"/>
          <p:nvPr/>
        </p:nvSpPr>
        <p:spPr>
          <a:xfrm>
            <a:off x="897773" y="2235430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 1</a:t>
            </a:r>
            <a:endParaRPr/>
          </a:p>
        </p:txBody>
      </p:sp>
      <p:sp>
        <p:nvSpPr>
          <p:cNvPr id="561" name="Google Shape;561;p41"/>
          <p:cNvSpPr txBox="1"/>
          <p:nvPr/>
        </p:nvSpPr>
        <p:spPr>
          <a:xfrm>
            <a:off x="7022174" y="2124075"/>
            <a:ext cx="5671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Learning rate = 0.0001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batch size = 32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Epoch number = 70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Loss function = categorical 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               crossentropy</a:t>
            </a:r>
            <a:endParaRPr sz="1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Optimizer = Adam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62" name="Google Shape;562;p41"/>
          <p:cNvSpPr txBox="1"/>
          <p:nvPr/>
        </p:nvSpPr>
        <p:spPr>
          <a:xfrm>
            <a:off x="1364498" y="6373279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 2</a:t>
            </a:r>
            <a:endParaRPr/>
          </a:p>
        </p:txBody>
      </p:sp>
      <p:sp>
        <p:nvSpPr>
          <p:cNvPr id="563" name="Google Shape;563;p41"/>
          <p:cNvSpPr txBox="1"/>
          <p:nvPr/>
        </p:nvSpPr>
        <p:spPr>
          <a:xfrm>
            <a:off x="1117101" y="3393325"/>
            <a:ext cx="485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audio → dense → dropout → </a:t>
            </a:r>
            <a:endParaRPr sz="2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dense → dropout</a:t>
            </a:r>
            <a:endParaRPr sz="1000"/>
          </a:p>
        </p:txBody>
      </p:sp>
      <p:sp>
        <p:nvSpPr>
          <p:cNvPr id="564" name="Google Shape;564;p41"/>
          <p:cNvSpPr txBox="1"/>
          <p:nvPr/>
        </p:nvSpPr>
        <p:spPr>
          <a:xfrm>
            <a:off x="1108794" y="4749225"/>
            <a:ext cx="4758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image → EfficientNetB0 → GlobalAveragePooling → Dense → dropout</a:t>
            </a:r>
            <a:endParaRPr sz="800"/>
          </a:p>
        </p:txBody>
      </p:sp>
      <p:sp>
        <p:nvSpPr>
          <p:cNvPr id="565" name="Google Shape;565;p41"/>
          <p:cNvSpPr txBox="1"/>
          <p:nvPr/>
        </p:nvSpPr>
        <p:spPr>
          <a:xfrm>
            <a:off x="7413344" y="4155316"/>
            <a:ext cx="2513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Concatenate → Dense(output)</a:t>
            </a:r>
            <a:endParaRPr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0" name="Google Shape;570;p42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1" name="Google Shape;571;p42"/>
          <p:cNvSpPr txBox="1"/>
          <p:nvPr/>
        </p:nvSpPr>
        <p:spPr>
          <a:xfrm>
            <a:off x="1676400" y="330200"/>
            <a:ext cx="752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librosa</a:t>
            </a:r>
            <a:endParaRPr/>
          </a:p>
        </p:txBody>
      </p:sp>
      <p:sp>
        <p:nvSpPr>
          <p:cNvPr id="572" name="Google Shape;572;p42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73" name="Google Shape;573;p42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4" name="Google Shape;574;p42"/>
          <p:cNvSpPr txBox="1"/>
          <p:nvPr/>
        </p:nvSpPr>
        <p:spPr>
          <a:xfrm>
            <a:off x="3560925" y="4695767"/>
            <a:ext cx="12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2"/>
          <p:cNvSpPr txBox="1"/>
          <p:nvPr/>
        </p:nvSpPr>
        <p:spPr>
          <a:xfrm>
            <a:off x="9496400" y="3276200"/>
            <a:ext cx="212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Predicted Parkinson Probability</a:t>
            </a:r>
            <a:endParaRPr/>
          </a:p>
        </p:txBody>
      </p:sp>
      <p:sp>
        <p:nvSpPr>
          <p:cNvPr id="576" name="Google Shape;576;p42"/>
          <p:cNvSpPr txBox="1"/>
          <p:nvPr/>
        </p:nvSpPr>
        <p:spPr>
          <a:xfrm>
            <a:off x="11914754" y="3438581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7" name="Google Shape;577;p42"/>
          <p:cNvSpPr txBox="1"/>
          <p:nvPr/>
        </p:nvSpPr>
        <p:spPr>
          <a:xfrm>
            <a:off x="7801499" y="1904703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8" name="Google Shape;578;p42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79" name="Google Shape;579;p42"/>
          <p:cNvSpPr txBox="1"/>
          <p:nvPr/>
        </p:nvSpPr>
        <p:spPr>
          <a:xfrm>
            <a:off x="304800" y="1184400"/>
            <a:ext cx="9560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80" name="Google Shape;5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25" y="4864850"/>
            <a:ext cx="4429326" cy="184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701" y="2655300"/>
            <a:ext cx="4429318" cy="17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2"/>
          <p:cNvSpPr txBox="1"/>
          <p:nvPr/>
        </p:nvSpPr>
        <p:spPr>
          <a:xfrm>
            <a:off x="304800" y="1165663"/>
            <a:ext cx="95601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오디오 신호 처리를 위해 라이브러리 사용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주파수 시각화 및 신호 에너지를 시각화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3" name="Google Shape;583;p42"/>
          <p:cNvSpPr txBox="1"/>
          <p:nvPr/>
        </p:nvSpPr>
        <p:spPr>
          <a:xfrm>
            <a:off x="1032863" y="2204638"/>
            <a:ext cx="3289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&lt; Audio waveform &gt; </a:t>
            </a:r>
            <a:endParaRPr/>
          </a:p>
        </p:txBody>
      </p:sp>
      <p:sp>
        <p:nvSpPr>
          <p:cNvPr id="584" name="Google Shape;584;p42"/>
          <p:cNvSpPr txBox="1"/>
          <p:nvPr/>
        </p:nvSpPr>
        <p:spPr>
          <a:xfrm>
            <a:off x="1032875" y="4432050"/>
            <a:ext cx="3289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&lt; Power spectrum &gt; </a:t>
            </a:r>
            <a:endParaRPr/>
          </a:p>
        </p:txBody>
      </p:sp>
      <p:sp>
        <p:nvSpPr>
          <p:cNvPr id="585" name="Google Shape;585;p42"/>
          <p:cNvSpPr txBox="1"/>
          <p:nvPr/>
        </p:nvSpPr>
        <p:spPr>
          <a:xfrm>
            <a:off x="6041250" y="1762750"/>
            <a:ext cx="5990400" cy="25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audio extraction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-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시각적으로 신호 및 에너지 확인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-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필요 오디오 성분 추출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(일부 성분 min-max nomalization) 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-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추출된 오디오 성분을 새로운 .csv 파일로 저장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86" name="Google Shape;586;p42"/>
          <p:cNvSpPr/>
          <p:nvPr/>
        </p:nvSpPr>
        <p:spPr>
          <a:xfrm>
            <a:off x="2468325" y="2586175"/>
            <a:ext cx="1092600" cy="17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587" name="Google Shape;587;p42"/>
          <p:cNvGrpSpPr/>
          <p:nvPr/>
        </p:nvGrpSpPr>
        <p:grpSpPr>
          <a:xfrm>
            <a:off x="8346144" y="4083600"/>
            <a:ext cx="667986" cy="702583"/>
            <a:chOff x="-38538975" y="3954250"/>
            <a:chExt cx="318225" cy="316650"/>
          </a:xfrm>
        </p:grpSpPr>
        <p:sp>
          <p:nvSpPr>
            <p:cNvPr id="588" name="Google Shape;588;p42"/>
            <p:cNvSpPr/>
            <p:nvPr/>
          </p:nvSpPr>
          <p:spPr>
            <a:xfrm>
              <a:off x="-38538975" y="3954250"/>
              <a:ext cx="254425" cy="253625"/>
            </a:xfrm>
            <a:custGeom>
              <a:avLst/>
              <a:gdLst/>
              <a:ahLst/>
              <a:cxnLst/>
              <a:rect l="l" t="t" r="r" b="b"/>
              <a:pathLst>
                <a:path w="10177" h="10145" extrusionOk="0">
                  <a:moveTo>
                    <a:pt x="5104" y="3813"/>
                  </a:moveTo>
                  <a:cubicBezTo>
                    <a:pt x="5797" y="3813"/>
                    <a:pt x="6364" y="4348"/>
                    <a:pt x="6364" y="5073"/>
                  </a:cubicBezTo>
                  <a:cubicBezTo>
                    <a:pt x="6364" y="5766"/>
                    <a:pt x="5797" y="6333"/>
                    <a:pt x="5104" y="6333"/>
                  </a:cubicBezTo>
                  <a:cubicBezTo>
                    <a:pt x="4379" y="6333"/>
                    <a:pt x="3844" y="5766"/>
                    <a:pt x="3844" y="5073"/>
                  </a:cubicBezTo>
                  <a:cubicBezTo>
                    <a:pt x="3844" y="4411"/>
                    <a:pt x="4411" y="3813"/>
                    <a:pt x="5104" y="3813"/>
                  </a:cubicBezTo>
                  <a:close/>
                  <a:moveTo>
                    <a:pt x="5104" y="0"/>
                  </a:moveTo>
                  <a:cubicBezTo>
                    <a:pt x="2300" y="0"/>
                    <a:pt x="0" y="2269"/>
                    <a:pt x="0" y="5073"/>
                  </a:cubicBezTo>
                  <a:cubicBezTo>
                    <a:pt x="63" y="7908"/>
                    <a:pt x="2300" y="10145"/>
                    <a:pt x="5104" y="10145"/>
                  </a:cubicBezTo>
                  <a:cubicBezTo>
                    <a:pt x="7877" y="10145"/>
                    <a:pt x="10176" y="7877"/>
                    <a:pt x="10176" y="5073"/>
                  </a:cubicBezTo>
                  <a:cubicBezTo>
                    <a:pt x="10176" y="2269"/>
                    <a:pt x="7877" y="0"/>
                    <a:pt x="510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2"/>
            <p:cNvSpPr/>
            <p:nvPr/>
          </p:nvSpPr>
          <p:spPr>
            <a:xfrm>
              <a:off x="-38496450" y="4081725"/>
              <a:ext cx="275700" cy="189175"/>
            </a:xfrm>
            <a:custGeom>
              <a:avLst/>
              <a:gdLst/>
              <a:ahLst/>
              <a:cxnLst/>
              <a:rect l="l" t="t" r="r" b="b"/>
              <a:pathLst>
                <a:path w="11028" h="7567" extrusionOk="0">
                  <a:moveTo>
                    <a:pt x="9774" y="0"/>
                  </a:moveTo>
                  <a:cubicBezTo>
                    <a:pt x="9040" y="0"/>
                    <a:pt x="8444" y="548"/>
                    <a:pt x="8444" y="1265"/>
                  </a:cubicBezTo>
                  <a:cubicBezTo>
                    <a:pt x="8444" y="1801"/>
                    <a:pt x="8790" y="2305"/>
                    <a:pt x="9295" y="2463"/>
                  </a:cubicBezTo>
                  <a:lnTo>
                    <a:pt x="9295" y="2967"/>
                  </a:lnTo>
                  <a:cubicBezTo>
                    <a:pt x="9295" y="4416"/>
                    <a:pt x="8192" y="5645"/>
                    <a:pt x="6774" y="5834"/>
                  </a:cubicBezTo>
                  <a:lnTo>
                    <a:pt x="6774" y="4825"/>
                  </a:lnTo>
                  <a:cubicBezTo>
                    <a:pt x="5829" y="5487"/>
                    <a:pt x="4663" y="5865"/>
                    <a:pt x="3403" y="5865"/>
                  </a:cubicBezTo>
                  <a:cubicBezTo>
                    <a:pt x="2143" y="5865"/>
                    <a:pt x="977" y="5487"/>
                    <a:pt x="1" y="4825"/>
                  </a:cubicBezTo>
                  <a:lnTo>
                    <a:pt x="1" y="6306"/>
                  </a:lnTo>
                  <a:cubicBezTo>
                    <a:pt x="1" y="7031"/>
                    <a:pt x="568" y="7566"/>
                    <a:pt x="1261" y="7566"/>
                  </a:cubicBezTo>
                  <a:lnTo>
                    <a:pt x="5388" y="7566"/>
                  </a:lnTo>
                  <a:cubicBezTo>
                    <a:pt x="5955" y="7566"/>
                    <a:pt x="6459" y="7220"/>
                    <a:pt x="6617" y="6716"/>
                  </a:cubicBezTo>
                  <a:cubicBezTo>
                    <a:pt x="8601" y="6495"/>
                    <a:pt x="10082" y="4920"/>
                    <a:pt x="10114" y="2904"/>
                  </a:cubicBezTo>
                  <a:lnTo>
                    <a:pt x="10114" y="2400"/>
                  </a:lnTo>
                  <a:cubicBezTo>
                    <a:pt x="10649" y="2211"/>
                    <a:pt x="11027" y="1706"/>
                    <a:pt x="10996" y="1108"/>
                  </a:cubicBezTo>
                  <a:cubicBezTo>
                    <a:pt x="10964" y="572"/>
                    <a:pt x="10492" y="100"/>
                    <a:pt x="9893" y="5"/>
                  </a:cubicBezTo>
                  <a:cubicBezTo>
                    <a:pt x="9853" y="2"/>
                    <a:pt x="9813" y="0"/>
                    <a:pt x="9774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7376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90" name="Google Shape;590;p42"/>
          <p:cNvPicPr preferRelativeResize="0"/>
          <p:nvPr/>
        </p:nvPicPr>
        <p:blipFill rotWithShape="1">
          <a:blip r:embed="rId5">
            <a:alphaModFix/>
          </a:blip>
          <a:srcRect l="8400" r="21713"/>
          <a:stretch/>
        </p:blipFill>
        <p:spPr>
          <a:xfrm>
            <a:off x="5277725" y="5452975"/>
            <a:ext cx="6804834" cy="81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42"/>
          <p:cNvGrpSpPr/>
          <p:nvPr/>
        </p:nvGrpSpPr>
        <p:grpSpPr>
          <a:xfrm rot="5400000">
            <a:off x="8441626" y="4948554"/>
            <a:ext cx="477003" cy="342026"/>
            <a:chOff x="4920150" y="1977875"/>
            <a:chExt cx="68525" cy="33800"/>
          </a:xfrm>
        </p:grpSpPr>
        <p:sp>
          <p:nvSpPr>
            <p:cNvPr id="592" name="Google Shape;592;p42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42"/>
          <p:cNvSpPr txBox="1"/>
          <p:nvPr/>
        </p:nvSpPr>
        <p:spPr>
          <a:xfrm>
            <a:off x="6482625" y="4188588"/>
            <a:ext cx="2026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audio.wav</a:t>
            </a:r>
            <a:endParaRPr sz="1700"/>
          </a:p>
        </p:txBody>
      </p:sp>
      <p:sp>
        <p:nvSpPr>
          <p:cNvPr id="596" name="Google Shape;596;p42"/>
          <p:cNvSpPr txBox="1"/>
          <p:nvPr/>
        </p:nvSpPr>
        <p:spPr>
          <a:xfrm>
            <a:off x="6482625" y="4985388"/>
            <a:ext cx="2026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audio.csv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1" name="Google Shape;601;p43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2" name="Google Shape;602;p43"/>
          <p:cNvSpPr txBox="1"/>
          <p:nvPr/>
        </p:nvSpPr>
        <p:spPr>
          <a:xfrm>
            <a:off x="1676400" y="330200"/>
            <a:ext cx="752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4"/>
                </a:solidFill>
                <a:highlight>
                  <a:schemeClr val="lt1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Keras를 통한 MLP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603" name="Google Shape;603;p43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04" name="Google Shape;604;p4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5" name="Google Shape;605;p43"/>
          <p:cNvSpPr txBox="1"/>
          <p:nvPr/>
        </p:nvSpPr>
        <p:spPr>
          <a:xfrm>
            <a:off x="3560925" y="4695767"/>
            <a:ext cx="12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3"/>
          <p:cNvSpPr txBox="1"/>
          <p:nvPr/>
        </p:nvSpPr>
        <p:spPr>
          <a:xfrm>
            <a:off x="9496400" y="3276200"/>
            <a:ext cx="212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Predicted Parkinson Probability</a:t>
            </a:r>
            <a:endParaRPr/>
          </a:p>
        </p:txBody>
      </p:sp>
      <p:sp>
        <p:nvSpPr>
          <p:cNvPr id="607" name="Google Shape;607;p43"/>
          <p:cNvSpPr txBox="1"/>
          <p:nvPr/>
        </p:nvSpPr>
        <p:spPr>
          <a:xfrm>
            <a:off x="11914754" y="3438581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8" name="Google Shape;608;p43"/>
          <p:cNvSpPr txBox="1"/>
          <p:nvPr/>
        </p:nvSpPr>
        <p:spPr>
          <a:xfrm>
            <a:off x="7801499" y="1904703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09" name="Google Shape;609;p43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0" name="Google Shape;610;p43"/>
          <p:cNvSpPr txBox="1"/>
          <p:nvPr/>
        </p:nvSpPr>
        <p:spPr>
          <a:xfrm>
            <a:off x="304800" y="1754238"/>
            <a:ext cx="95601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모델 선택 이유?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매우 복잡하고 다양한 데이터를 간단하게 정의 및 훈련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신경망이 복잡한 함수를 학습할 수 있도록 비선형성 추가</a:t>
            </a:r>
            <a:b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→ 다양한 함수 사용한 다층 구조를 쌓아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   Keras를 통한 MLP 활용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1" name="Google Shape;6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300" y="1583200"/>
            <a:ext cx="4043499" cy="18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3"/>
          <p:cNvSpPr txBox="1"/>
          <p:nvPr/>
        </p:nvSpPr>
        <p:spPr>
          <a:xfrm>
            <a:off x="6344850" y="3429000"/>
            <a:ext cx="59904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model structure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US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ReLU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hidden layer 3개, 뉴런 각 64, 128, 64개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US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Sigmoid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출력값 0 ~ 1 사이로 고정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US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L2 정규화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과적합 방지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-"/>
            </a:pPr>
            <a:r>
              <a:rPr lang="en-US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Dropout (0.3)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30% 뉴런 비활성화 → 과적합 방지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3" name="Google Shape;613;p43"/>
          <p:cNvSpPr txBox="1"/>
          <p:nvPr/>
        </p:nvSpPr>
        <p:spPr>
          <a:xfrm>
            <a:off x="304800" y="1184400"/>
            <a:ext cx="10901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healthy audio와 parkinson audio 각각 training set : validation set = 8 : 2 의 비율로 나눔.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4" name="Google Shape;614;p43"/>
          <p:cNvSpPr/>
          <p:nvPr/>
        </p:nvSpPr>
        <p:spPr>
          <a:xfrm>
            <a:off x="500150" y="3710550"/>
            <a:ext cx="4830600" cy="300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model = tf.keras.Sequential([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    layers.Dense(</a:t>
            </a:r>
            <a:r>
              <a:rPr lang="en-US" b="1">
                <a:highlight>
                  <a:schemeClr val="lt1"/>
                </a:highlight>
              </a:rPr>
              <a:t>64,</a:t>
            </a:r>
            <a:r>
              <a:rPr lang="en-US" b="1"/>
              <a:t> activation=</a:t>
            </a:r>
            <a:r>
              <a:rPr lang="en-US" b="1">
                <a:highlight>
                  <a:schemeClr val="lt1"/>
                </a:highlight>
              </a:rPr>
              <a:t>'relu',</a:t>
            </a:r>
            <a:endParaRPr b="1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    input_shape=(x_train.shape[1],),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    kernel_regularizer=regularizers.l2(0.01)),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    </a:t>
            </a:r>
            <a:r>
              <a:rPr lang="en-US" b="1">
                <a:highlight>
                  <a:schemeClr val="lt1"/>
                </a:highlight>
              </a:rPr>
              <a:t>layers.Dropout(0.3),</a:t>
            </a:r>
            <a:endParaRPr b="1"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    layers.Dense(</a:t>
            </a:r>
            <a:r>
              <a:rPr lang="en-US" b="1">
                <a:highlight>
                  <a:schemeClr val="lt1"/>
                </a:highlight>
              </a:rPr>
              <a:t>128</a:t>
            </a:r>
            <a:r>
              <a:rPr lang="en-US" b="1"/>
              <a:t>, activation='relu',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    kernel_regularizer=regularizers.l2(0.01)),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    layers.Dropout(0.3),</a:t>
            </a:r>
            <a:endParaRPr b="1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.</a:t>
            </a:r>
            <a:endParaRPr b="1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.</a:t>
            </a:r>
            <a:endParaRPr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])</a:t>
            </a:r>
            <a:endParaRPr sz="1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2" name="Google Shape;672;p47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3" name="Google Shape;673;p47"/>
          <p:cNvSpPr txBox="1"/>
          <p:nvPr/>
        </p:nvSpPr>
        <p:spPr>
          <a:xfrm>
            <a:off x="583695" y="345600"/>
            <a:ext cx="13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74" name="Google Shape;674;p47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5" name="Google Shape;675;p47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76" name="Google Shape;6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47"/>
          <p:cNvSpPr txBox="1"/>
          <p:nvPr/>
        </p:nvSpPr>
        <p:spPr>
          <a:xfrm>
            <a:off x="1676400" y="330200"/>
            <a:ext cx="1060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Audio processing </a:t>
            </a: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audio classification model</a:t>
            </a:r>
            <a:endParaRPr sz="1800"/>
          </a:p>
        </p:txBody>
      </p:sp>
      <p:sp>
        <p:nvSpPr>
          <p:cNvPr id="679" name="Google Shape;679;p47"/>
          <p:cNvSpPr txBox="1"/>
          <p:nvPr/>
        </p:nvSpPr>
        <p:spPr>
          <a:xfrm>
            <a:off x="304800" y="1184400"/>
            <a:ext cx="10901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Validation Loss: 0.30 / Validation Accuracy: 0.93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0" name="Google Shape;680;p47"/>
          <p:cNvSpPr txBox="1"/>
          <p:nvPr/>
        </p:nvSpPr>
        <p:spPr>
          <a:xfrm>
            <a:off x="304800" y="4645075"/>
            <a:ext cx="8607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test audio &amp; predicted class</a:t>
            </a:r>
            <a:endParaRPr/>
          </a:p>
        </p:txBody>
      </p:sp>
      <p:pic>
        <p:nvPicPr>
          <p:cNvPr id="681" name="Google Shape;6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50" y="2152226"/>
            <a:ext cx="6472374" cy="249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7" title="Kwak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1750" y="519797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458" y="1601750"/>
            <a:ext cx="10504842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6400" y="5135900"/>
            <a:ext cx="3865400" cy="16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9250" y="5010400"/>
            <a:ext cx="4470500" cy="17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p48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2" name="Google Shape;692;p48"/>
          <p:cNvSpPr txBox="1"/>
          <p:nvPr/>
        </p:nvSpPr>
        <p:spPr>
          <a:xfrm>
            <a:off x="583695" y="345600"/>
            <a:ext cx="13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93" name="Google Shape;693;p48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4" name="Google Shape;694;p48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95" name="Google Shape;6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48"/>
          <p:cNvSpPr txBox="1"/>
          <p:nvPr/>
        </p:nvSpPr>
        <p:spPr>
          <a:xfrm>
            <a:off x="1676400" y="330200"/>
            <a:ext cx="1060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Audio processing </a:t>
            </a: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audio classification model</a:t>
            </a:r>
            <a:endParaRPr sz="1800"/>
          </a:p>
        </p:txBody>
      </p:sp>
      <p:sp>
        <p:nvSpPr>
          <p:cNvPr id="698" name="Google Shape;698;p48"/>
          <p:cNvSpPr txBox="1"/>
          <p:nvPr/>
        </p:nvSpPr>
        <p:spPr>
          <a:xfrm>
            <a:off x="401175" y="206990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confusion matrix</a:t>
            </a:r>
            <a:endParaRPr/>
          </a:p>
        </p:txBody>
      </p:sp>
      <p:pic>
        <p:nvPicPr>
          <p:cNvPr id="699" name="Google Shape;699;p48"/>
          <p:cNvPicPr preferRelativeResize="0"/>
          <p:nvPr/>
        </p:nvPicPr>
        <p:blipFill rotWithShape="1">
          <a:blip r:embed="rId4">
            <a:alphaModFix/>
          </a:blip>
          <a:srcRect b="16742"/>
          <a:stretch/>
        </p:blipFill>
        <p:spPr>
          <a:xfrm>
            <a:off x="401175" y="1439500"/>
            <a:ext cx="4805600" cy="5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8"/>
          <p:cNvPicPr preferRelativeResize="0"/>
          <p:nvPr/>
        </p:nvPicPr>
        <p:blipFill rotWithShape="1">
          <a:blip r:embed="rId5">
            <a:alphaModFix/>
          </a:blip>
          <a:srcRect l="1156"/>
          <a:stretch/>
        </p:blipFill>
        <p:spPr>
          <a:xfrm>
            <a:off x="5264500" y="1439500"/>
            <a:ext cx="6271499" cy="5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8"/>
          <p:cNvSpPr txBox="1"/>
          <p:nvPr/>
        </p:nvSpPr>
        <p:spPr>
          <a:xfrm>
            <a:off x="291925" y="962500"/>
            <a:ext cx="109017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새로운 audio에서 추출된 성분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02" name="Google Shape;702;p48"/>
          <p:cNvSpPr txBox="1"/>
          <p:nvPr/>
        </p:nvSpPr>
        <p:spPr>
          <a:xfrm>
            <a:off x="5526450" y="2346750"/>
            <a:ext cx="6363900" cy="39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혼동 행렬 통해서 알고리즘 성능 평가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 Medium"/>
                <a:ea typeface="Montserrat Medium"/>
                <a:cs typeface="Montserrat Medium"/>
                <a:sym typeface="Montserrat Medium"/>
              </a:rPr>
              <a:t>parkinson으로 판별해야 하지만 normal로 판별된 data 1개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Montserrat Medium"/>
                <a:ea typeface="Montserrat Medium"/>
                <a:cs typeface="Montserrat Medium"/>
                <a:sym typeface="Montserrat Medium"/>
              </a:rPr>
              <a:t>normal로 판별해야 하지만 parkinson으로 판별된 data 1개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F1 점수 : 모델 성능 평가 점수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3C4043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03" name="Google Shape;703;p48"/>
          <p:cNvPicPr preferRelativeResize="0"/>
          <p:nvPr/>
        </p:nvPicPr>
        <p:blipFill rotWithShape="1">
          <a:blip r:embed="rId6">
            <a:alphaModFix/>
          </a:blip>
          <a:srcRect r="47351"/>
          <a:stretch/>
        </p:blipFill>
        <p:spPr>
          <a:xfrm>
            <a:off x="7484075" y="3629950"/>
            <a:ext cx="2448650" cy="3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175" y="2546900"/>
            <a:ext cx="4718532" cy="400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4615" y="4565700"/>
            <a:ext cx="3247565" cy="120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1" name="Google Shape;711;p49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2" name="Google Shape;712;p49"/>
          <p:cNvSpPr txBox="1"/>
          <p:nvPr/>
        </p:nvSpPr>
        <p:spPr>
          <a:xfrm>
            <a:off x="583695" y="345600"/>
            <a:ext cx="13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13" name="Google Shape;713;p49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4" name="Google Shape;714;p49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15" name="Google Shape;7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9"/>
          <p:cNvSpPr txBox="1"/>
          <p:nvPr/>
        </p:nvSpPr>
        <p:spPr>
          <a:xfrm>
            <a:off x="1676400" y="330200"/>
            <a:ext cx="1060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Audio processing </a:t>
            </a: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audio classification model</a:t>
            </a:r>
            <a:endParaRPr sz="1800"/>
          </a:p>
        </p:txBody>
      </p:sp>
      <p:pic>
        <p:nvPicPr>
          <p:cNvPr id="718" name="Google Shape;7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00" y="1983300"/>
            <a:ext cx="4388374" cy="37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49"/>
          <p:cNvSpPr txBox="1"/>
          <p:nvPr/>
        </p:nvSpPr>
        <p:spPr>
          <a:xfrm>
            <a:off x="152400" y="1412000"/>
            <a:ext cx="81915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-"/>
            </a:pPr>
            <a:r>
              <a:rPr lang="en-US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Parkinson Risk를 나타낸 heat map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20" name="Google Shape;720;p49"/>
          <p:cNvPicPr preferRelativeResize="0"/>
          <p:nvPr/>
        </p:nvPicPr>
        <p:blipFill rotWithShape="1">
          <a:blip r:embed="rId5">
            <a:alphaModFix/>
          </a:blip>
          <a:srcRect l="891"/>
          <a:stretch/>
        </p:blipFill>
        <p:spPr>
          <a:xfrm>
            <a:off x="6320225" y="1473200"/>
            <a:ext cx="5597425" cy="494379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49"/>
          <p:cNvSpPr txBox="1"/>
          <p:nvPr/>
        </p:nvSpPr>
        <p:spPr>
          <a:xfrm>
            <a:off x="4879700" y="5212975"/>
            <a:ext cx="1296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normal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722" name="Google Shape;722;p49"/>
          <p:cNvSpPr txBox="1"/>
          <p:nvPr/>
        </p:nvSpPr>
        <p:spPr>
          <a:xfrm>
            <a:off x="4799400" y="1983300"/>
            <a:ext cx="1853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Parkinson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39"/>
          <p:cNvGrpSpPr/>
          <p:nvPr/>
        </p:nvGrpSpPr>
        <p:grpSpPr>
          <a:xfrm>
            <a:off x="901700" y="2721114"/>
            <a:ext cx="3158100" cy="1415941"/>
            <a:chOff x="901700" y="2721114"/>
            <a:chExt cx="3158100" cy="1415941"/>
          </a:xfrm>
        </p:grpSpPr>
        <p:sp>
          <p:nvSpPr>
            <p:cNvPr id="514" name="Google Shape;514;p39"/>
            <p:cNvSpPr txBox="1"/>
            <p:nvPr/>
          </p:nvSpPr>
          <p:spPr>
            <a:xfrm>
              <a:off x="901700" y="2721114"/>
              <a:ext cx="1996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44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Part 3</a:t>
              </a:r>
              <a:endParaRPr sz="4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515" name="Google Shape;515;p39"/>
            <p:cNvSpPr txBox="1"/>
            <p:nvPr/>
          </p:nvSpPr>
          <p:spPr>
            <a:xfrm>
              <a:off x="901700" y="3490555"/>
              <a:ext cx="3158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3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Image </a:t>
              </a:r>
              <a:r>
                <a:rPr lang="en-US" sz="3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Model</a:t>
              </a:r>
            </a:p>
          </p:txBody>
        </p:sp>
      </p:grpSp>
      <p:sp>
        <p:nvSpPr>
          <p:cNvPr id="516" name="Google Shape;516;p39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Google Shape;499;p38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0" name="Google Shape;500;p38"/>
          <p:cNvSpPr txBox="1"/>
          <p:nvPr/>
        </p:nvSpPr>
        <p:spPr>
          <a:xfrm>
            <a:off x="1676400" y="330200"/>
            <a:ext cx="6199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Drawing data</a:t>
            </a:r>
            <a:endParaRPr/>
          </a:p>
        </p:txBody>
      </p:sp>
      <p:sp>
        <p:nvSpPr>
          <p:cNvPr id="501" name="Google Shape;501;p38"/>
          <p:cNvSpPr txBox="1"/>
          <p:nvPr/>
        </p:nvSpPr>
        <p:spPr>
          <a:xfrm>
            <a:off x="583697" y="345600"/>
            <a:ext cx="109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3" name="Google Shape;503;p38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04" name="Google Shape;504;p38"/>
          <p:cNvSpPr txBox="1"/>
          <p:nvPr/>
        </p:nvSpPr>
        <p:spPr>
          <a:xfrm>
            <a:off x="301175" y="1270200"/>
            <a:ext cx="934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700" b="1">
                <a:solidFill>
                  <a:srgbClr val="202124"/>
                </a:solidFill>
                <a:highlight>
                  <a:srgbClr val="FFFFFF"/>
                </a:highlight>
              </a:rPr>
              <a:t>Parkinson's Disease Augmented Data of Hand drawings</a:t>
            </a:r>
            <a:endParaRPr sz="2700" b="1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505" name="Google Shape;505;p38"/>
          <p:cNvSpPr txBox="1"/>
          <p:nvPr/>
        </p:nvSpPr>
        <p:spPr>
          <a:xfrm>
            <a:off x="294150" y="1768950"/>
            <a:ext cx="89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: https://www.kaggle.com/datasets/banilkumar20phd7071/handwritten-parkinsons-disease-augmented-data</a:t>
            </a:r>
            <a:endParaRPr/>
          </a:p>
        </p:txBody>
      </p:sp>
      <p:sp>
        <p:nvSpPr>
          <p:cNvPr id="506" name="Google Shape;506;p38"/>
          <p:cNvSpPr txBox="1"/>
          <p:nvPr/>
        </p:nvSpPr>
        <p:spPr>
          <a:xfrm>
            <a:off x="347375" y="2269600"/>
            <a:ext cx="9257400" cy="44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original data - total 204 images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(</a:t>
            </a:r>
            <a:r>
              <a:rPr lang="en-US" sz="1950">
                <a:solidFill>
                  <a:srgbClr val="3C4043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2-classes of Healthy and Parkinson's)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augmented data - total 3264 images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(</a:t>
            </a:r>
            <a:r>
              <a:rPr lang="en-US" sz="1950">
                <a:solidFill>
                  <a:srgbClr val="3C4043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2-classes of Healthy and Parkinson's)</a:t>
            </a:r>
            <a:endParaRPr sz="1950">
              <a:solidFill>
                <a:srgbClr val="3C4043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3C4043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3C4043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data augmentation processes </a:t>
            </a:r>
            <a:endParaRPr sz="1750">
              <a:solidFill>
                <a:srgbClr val="3C4043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3C4043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: Rotating 90°, 180°, 270°, vertically flipping 180° and converted to Colour images.</a:t>
            </a:r>
            <a:r>
              <a:rPr lang="en-US" sz="1550">
                <a:solidFill>
                  <a:srgbClr val="3C4043"/>
                </a:solidFill>
                <a:highlight>
                  <a:srgbClr val="FFFFFF"/>
                </a:highlight>
              </a:rPr>
              <a:t> </a:t>
            </a:r>
            <a:endParaRPr sz="15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07" name="Google Shape;5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8725" y="2193400"/>
            <a:ext cx="4475650" cy="373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38"/>
          <p:cNvCxnSpPr/>
          <p:nvPr/>
        </p:nvCxnSpPr>
        <p:spPr>
          <a:xfrm>
            <a:off x="2637075" y="3632100"/>
            <a:ext cx="0" cy="100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44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0" name="Google Shape;620;p44"/>
          <p:cNvSpPr txBox="1"/>
          <p:nvPr/>
        </p:nvSpPr>
        <p:spPr>
          <a:xfrm>
            <a:off x="1676400" y="330200"/>
            <a:ext cx="1060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EfficientNet-B0 </a:t>
            </a: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drawing image classification model</a:t>
            </a:r>
            <a:endParaRPr sz="1800"/>
          </a:p>
        </p:txBody>
      </p:sp>
      <p:sp>
        <p:nvSpPr>
          <p:cNvPr id="621" name="Google Shape;621;p44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22" name="Google Shape;622;p4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3" name="Google Shape;623;p44"/>
          <p:cNvSpPr txBox="1"/>
          <p:nvPr/>
        </p:nvSpPr>
        <p:spPr>
          <a:xfrm>
            <a:off x="3560925" y="4695767"/>
            <a:ext cx="12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4"/>
          <p:cNvSpPr txBox="1"/>
          <p:nvPr/>
        </p:nvSpPr>
        <p:spPr>
          <a:xfrm>
            <a:off x="9496400" y="3276200"/>
            <a:ext cx="212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Predicted Parkinson Probability</a:t>
            </a:r>
            <a:endParaRPr/>
          </a:p>
        </p:txBody>
      </p:sp>
      <p:sp>
        <p:nvSpPr>
          <p:cNvPr id="625" name="Google Shape;625;p44"/>
          <p:cNvSpPr txBox="1"/>
          <p:nvPr/>
        </p:nvSpPr>
        <p:spPr>
          <a:xfrm>
            <a:off x="11914754" y="3438581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6" name="Google Shape;626;p44"/>
          <p:cNvSpPr txBox="1"/>
          <p:nvPr/>
        </p:nvSpPr>
        <p:spPr>
          <a:xfrm>
            <a:off x="7801499" y="1904703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7" name="Google Shape;627;p44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8" name="Google Shape;628;p44"/>
          <p:cNvSpPr txBox="1"/>
          <p:nvPr/>
        </p:nvSpPr>
        <p:spPr>
          <a:xfrm>
            <a:off x="1469000" y="1579475"/>
            <a:ext cx="752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629" name="Google Shape;6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12" y="3024953"/>
            <a:ext cx="4404876" cy="347380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4"/>
          <p:cNvSpPr txBox="1"/>
          <p:nvPr/>
        </p:nvSpPr>
        <p:spPr>
          <a:xfrm>
            <a:off x="381000" y="1184400"/>
            <a:ext cx="95601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모델 선택 이유?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EA999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적은 parameter</a:t>
            </a: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로 효율적인 성능을 내려던 inception의 초기 이념과 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쉬운 architecture 구성으로 높은 성능을 내고자 했던 ResNet의 초기 이념의 결합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→ EfficientNetB0 기반의 </a:t>
            </a:r>
            <a:r>
              <a:rPr lang="en-US" sz="1900">
                <a:solidFill>
                  <a:srgbClr val="FF9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Transfer Learning</a:t>
            </a: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 활용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1" name="Google Shape;631;p44"/>
          <p:cNvSpPr txBox="1"/>
          <p:nvPr/>
        </p:nvSpPr>
        <p:spPr>
          <a:xfrm>
            <a:off x="6319250" y="3155200"/>
            <a:ext cx="59904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AutoNum type="arabicPeriod"/>
            </a:pPr>
            <a:r>
              <a:rPr lang="en-US"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preprocessing</a:t>
            </a:r>
            <a:endParaRPr sz="2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-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데이터 증강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-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이미지 회전, 이동, 뒤집기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-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이미지 확대 및 축소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 SemiBold"/>
              <a:buChar char="-"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변환 중 생성된 빈 픽셀 채우기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-"/>
            </a:pPr>
            <a:r>
              <a:rPr lang="en-US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이미지 픽셀 값 0-1 사이로 normalize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→ </a:t>
            </a:r>
            <a:r>
              <a:rPr lang="en-US" sz="2100">
                <a:solidFill>
                  <a:srgbClr val="FF9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overfitting</a:t>
            </a:r>
            <a:r>
              <a:rPr lang="en-US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방지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32" name="Google Shape;632;p44"/>
          <p:cNvGrpSpPr/>
          <p:nvPr/>
        </p:nvGrpSpPr>
        <p:grpSpPr>
          <a:xfrm>
            <a:off x="77379" y="1256892"/>
            <a:ext cx="348215" cy="307787"/>
            <a:chOff x="-37385100" y="3949908"/>
            <a:chExt cx="321350" cy="318225"/>
          </a:xfrm>
        </p:grpSpPr>
        <p:sp>
          <p:nvSpPr>
            <p:cNvPr id="633" name="Google Shape;633;p44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5"/>
          <p:cNvSpPr/>
          <p:nvPr/>
        </p:nvSpPr>
        <p:spPr>
          <a:xfrm>
            <a:off x="337550" y="2091000"/>
            <a:ext cx="4182600" cy="335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40" name="Google Shape;640;p45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1" name="Google Shape;641;p45"/>
          <p:cNvSpPr txBox="1"/>
          <p:nvPr/>
        </p:nvSpPr>
        <p:spPr>
          <a:xfrm>
            <a:off x="1676400" y="330200"/>
            <a:ext cx="1060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EfficientNet-B0 </a:t>
            </a: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drawing image classification model</a:t>
            </a:r>
            <a:endParaRPr sz="1800"/>
          </a:p>
        </p:txBody>
      </p:sp>
      <p:sp>
        <p:nvSpPr>
          <p:cNvPr id="642" name="Google Shape;642;p45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43" name="Google Shape;643;p45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4" name="Google Shape;644;p45"/>
          <p:cNvSpPr txBox="1"/>
          <p:nvPr/>
        </p:nvSpPr>
        <p:spPr>
          <a:xfrm>
            <a:off x="3560925" y="4695767"/>
            <a:ext cx="12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5"/>
          <p:cNvSpPr txBox="1"/>
          <p:nvPr/>
        </p:nvSpPr>
        <p:spPr>
          <a:xfrm>
            <a:off x="9496400" y="3276200"/>
            <a:ext cx="212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Predicted Parkinson Probability</a:t>
            </a:r>
            <a:endParaRPr/>
          </a:p>
        </p:txBody>
      </p:sp>
      <p:sp>
        <p:nvSpPr>
          <p:cNvPr id="646" name="Google Shape;646;p45"/>
          <p:cNvSpPr txBox="1"/>
          <p:nvPr/>
        </p:nvSpPr>
        <p:spPr>
          <a:xfrm>
            <a:off x="11914754" y="3438581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7" name="Google Shape;647;p45"/>
          <p:cNvSpPr txBox="1"/>
          <p:nvPr/>
        </p:nvSpPr>
        <p:spPr>
          <a:xfrm>
            <a:off x="7801499" y="1904703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8" name="Google Shape;648;p45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49" name="Google Shape;649;p45"/>
          <p:cNvSpPr txBox="1"/>
          <p:nvPr/>
        </p:nvSpPr>
        <p:spPr>
          <a:xfrm>
            <a:off x="1469000" y="1579475"/>
            <a:ext cx="752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650" name="Google Shape;650;p45"/>
          <p:cNvSpPr txBox="1"/>
          <p:nvPr/>
        </p:nvSpPr>
        <p:spPr>
          <a:xfrm>
            <a:off x="304800" y="1184400"/>
            <a:ext cx="11319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healthy image와 parkinson image 각각 training set : validation set =</a:t>
            </a:r>
            <a:r>
              <a:rPr lang="en-US" sz="1900">
                <a:solidFill>
                  <a:srgbClr val="FF9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8 : 2 </a:t>
            </a: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의 비율로 나눔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parkinson image label은 1, healthy image label은 0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1" name="Google Shape;651;p45"/>
          <p:cNvSpPr txBox="1"/>
          <p:nvPr/>
        </p:nvSpPr>
        <p:spPr>
          <a:xfrm>
            <a:off x="413750" y="2343375"/>
            <a:ext cx="59904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Input channel = 3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Output channel = 2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Learning rate = 0.0001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batch size = 64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Epoch number = 70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Loss function = categorical 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               crossentropy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Optimizer = Adam</a:t>
            </a:r>
            <a:endParaRPr sz="20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52" name="Google Shape;652;p45"/>
          <p:cNvSpPr txBox="1"/>
          <p:nvPr/>
        </p:nvSpPr>
        <p:spPr>
          <a:xfrm>
            <a:off x="5129650" y="2106300"/>
            <a:ext cx="81915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Model structure </a:t>
            </a:r>
            <a:endParaRPr sz="2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Input Image (224x224x3)</a:t>
            </a: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 </a:t>
            </a: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EfficientNetB0 (Pre-trained on ImageNet) </a:t>
            </a: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Fully Connected Layer (Dense 1024, ReLU) </a:t>
            </a: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Dropout (0.5) </a:t>
            </a: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Output Layer (Dense 2, Softmax)</a:t>
            </a: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53" name="Google Shape;6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45"/>
          <p:cNvCxnSpPr/>
          <p:nvPr/>
        </p:nvCxnSpPr>
        <p:spPr>
          <a:xfrm>
            <a:off x="6596500" y="3287000"/>
            <a:ext cx="0" cy="28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45"/>
          <p:cNvCxnSpPr/>
          <p:nvPr/>
        </p:nvCxnSpPr>
        <p:spPr>
          <a:xfrm>
            <a:off x="6596500" y="3972800"/>
            <a:ext cx="0" cy="28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45"/>
          <p:cNvCxnSpPr/>
          <p:nvPr/>
        </p:nvCxnSpPr>
        <p:spPr>
          <a:xfrm>
            <a:off x="6596500" y="4582400"/>
            <a:ext cx="0" cy="28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45"/>
          <p:cNvCxnSpPr/>
          <p:nvPr/>
        </p:nvCxnSpPr>
        <p:spPr>
          <a:xfrm>
            <a:off x="6596500" y="5344400"/>
            <a:ext cx="0" cy="28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/>
          <p:nvPr/>
        </p:nvSpPr>
        <p:spPr>
          <a:xfrm>
            <a:off x="3938999" y="1422400"/>
            <a:ext cx="431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600" b="0" i="0" u="none" strike="noStrike" cap="non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85" name="Google Shape;385;p31"/>
          <p:cNvSpPr txBox="1"/>
          <p:nvPr/>
        </p:nvSpPr>
        <p:spPr>
          <a:xfrm>
            <a:off x="762750" y="579500"/>
            <a:ext cx="10647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목차</a:t>
            </a:r>
            <a:endParaRPr sz="3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6" name="Google Shape;386;p31"/>
          <p:cNvSpPr txBox="1"/>
          <p:nvPr/>
        </p:nvSpPr>
        <p:spPr>
          <a:xfrm>
            <a:off x="315000" y="1833000"/>
            <a:ext cx="10647600" cy="402105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508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Montserrat SemiBold"/>
              <a:buNone/>
              <a:defRPr/>
            </a:pPr>
            <a:r>
              <a:rPr lang="en-US" altLang="ko-KR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 </a:t>
            </a: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 </a:t>
            </a:r>
            <a:r>
              <a:rPr lang="en-US" altLang="ko-KR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Audio </a:t>
            </a: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</a:t>
            </a:r>
            <a:r>
              <a:rPr lang="en-US" altLang="ko-KR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,Model,Result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 </a:t>
            </a:r>
            <a:r>
              <a:rPr lang="en-US" altLang="ko-KR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Image Data,Model,Result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 </a:t>
            </a:r>
            <a:r>
              <a:rPr lang="en-US" altLang="ko-KR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Multi modal </a:t>
            </a: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Results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5. Discussion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87" name="Google Shape;387;p31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0"/>
          <p:cNvSpPr/>
          <p:nvPr/>
        </p:nvSpPr>
        <p:spPr>
          <a:xfrm>
            <a:off x="152400" y="1904700"/>
            <a:ext cx="4824900" cy="4652100"/>
          </a:xfrm>
          <a:prstGeom prst="rect">
            <a:avLst/>
          </a:prstGeom>
          <a:solidFill>
            <a:srgbClr val="E4E9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28" name="Google Shape;728;p50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9" name="Google Shape;729;p50"/>
          <p:cNvSpPr txBox="1"/>
          <p:nvPr/>
        </p:nvSpPr>
        <p:spPr>
          <a:xfrm>
            <a:off x="1676400" y="330200"/>
            <a:ext cx="10604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EfficientNet-B0 </a:t>
            </a: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drawing image classification model</a:t>
            </a:r>
            <a:endParaRPr sz="1800"/>
          </a:p>
        </p:txBody>
      </p:sp>
      <p:sp>
        <p:nvSpPr>
          <p:cNvPr id="730" name="Google Shape;730;p50"/>
          <p:cNvSpPr txBox="1"/>
          <p:nvPr/>
        </p:nvSpPr>
        <p:spPr>
          <a:xfrm>
            <a:off x="583695" y="345600"/>
            <a:ext cx="13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31" name="Google Shape;731;p5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2" name="Google Shape;732;p50"/>
          <p:cNvSpPr txBox="1"/>
          <p:nvPr/>
        </p:nvSpPr>
        <p:spPr>
          <a:xfrm>
            <a:off x="3560925" y="4695767"/>
            <a:ext cx="12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0"/>
          <p:cNvSpPr txBox="1"/>
          <p:nvPr/>
        </p:nvSpPr>
        <p:spPr>
          <a:xfrm>
            <a:off x="9496400" y="4114400"/>
            <a:ext cx="212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Predicted Parkinson Probability</a:t>
            </a:r>
            <a:endParaRPr/>
          </a:p>
        </p:txBody>
      </p:sp>
      <p:sp>
        <p:nvSpPr>
          <p:cNvPr id="734" name="Google Shape;734;p50"/>
          <p:cNvSpPr txBox="1"/>
          <p:nvPr/>
        </p:nvSpPr>
        <p:spPr>
          <a:xfrm>
            <a:off x="11914754" y="4276781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5" name="Google Shape;735;p50"/>
          <p:cNvSpPr txBox="1"/>
          <p:nvPr/>
        </p:nvSpPr>
        <p:spPr>
          <a:xfrm>
            <a:off x="7801499" y="1904703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6" name="Google Shape;736;p50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7" name="Google Shape;737;p50"/>
          <p:cNvSpPr txBox="1"/>
          <p:nvPr/>
        </p:nvSpPr>
        <p:spPr>
          <a:xfrm>
            <a:off x="1469000" y="1579475"/>
            <a:ext cx="752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738" name="Google Shape;738;p50"/>
          <p:cNvSpPr txBox="1"/>
          <p:nvPr/>
        </p:nvSpPr>
        <p:spPr>
          <a:xfrm>
            <a:off x="76200" y="1108200"/>
            <a:ext cx="109017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Validation Loss: 0.26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&amp; Validation Accuracy: 0.89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test image &amp; predicted class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39" name="Google Shape;739;p50"/>
          <p:cNvSpPr txBox="1"/>
          <p:nvPr/>
        </p:nvSpPr>
        <p:spPr>
          <a:xfrm>
            <a:off x="4977250" y="1039500"/>
            <a:ext cx="8191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 SemiBold"/>
              <a:buChar char="-"/>
            </a:pPr>
            <a:r>
              <a:rPr lang="en-US" sz="2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Grad-CAM을 이용한 heat map</a:t>
            </a: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40" name="Google Shape;7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50" y="2615100"/>
            <a:ext cx="2062425" cy="15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4525" y="2742900"/>
            <a:ext cx="2701768" cy="24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55017" y="2778873"/>
            <a:ext cx="2701758" cy="2449498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50"/>
          <p:cNvSpPr txBox="1"/>
          <p:nvPr/>
        </p:nvSpPr>
        <p:spPr>
          <a:xfrm>
            <a:off x="5378275" y="5251100"/>
            <a:ext cx="583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Predicted class: 0 (healthy)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Confidence: 0.948094367980957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6" name="Google Shape;746;p50"/>
          <p:cNvSpPr txBox="1"/>
          <p:nvPr/>
        </p:nvSpPr>
        <p:spPr>
          <a:xfrm>
            <a:off x="8582000" y="5267275"/>
            <a:ext cx="583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Predicted class: 1 (parkinson)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Confidence: 0.9344125390052795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47" name="Google Shape;747;p50"/>
          <p:cNvPicPr preferRelativeResize="0"/>
          <p:nvPr/>
        </p:nvPicPr>
        <p:blipFill rotWithShape="1">
          <a:blip r:embed="rId7">
            <a:alphaModFix/>
          </a:blip>
          <a:srcRect l="13457"/>
          <a:stretch/>
        </p:blipFill>
        <p:spPr>
          <a:xfrm>
            <a:off x="213125" y="4337825"/>
            <a:ext cx="4573599" cy="18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50"/>
          <p:cNvSpPr txBox="1"/>
          <p:nvPr/>
        </p:nvSpPr>
        <p:spPr>
          <a:xfrm>
            <a:off x="6262100" y="6994125"/>
            <a:ext cx="594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49" name="Google Shape;749;p50"/>
          <p:cNvSpPr txBox="1"/>
          <p:nvPr/>
        </p:nvSpPr>
        <p:spPr>
          <a:xfrm>
            <a:off x="5400500" y="5679675"/>
            <a:ext cx="6123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→ Grad CAM을 통한 결과에서 efficientnet은 정상인의 경우 나선형 그림을 그릴때 </a:t>
            </a:r>
            <a:r>
              <a:rPr lang="en-US" sz="1500">
                <a:solidFill>
                  <a:srgbClr val="FF99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중심을 잘 찾는 경향</a:t>
            </a: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이 있는 것 같고 파킨슨의 경우에는 중심을 잘 찾지 못해서 feature가</a:t>
            </a:r>
            <a:r>
              <a:rPr lang="en-US" sz="1500">
                <a:solidFill>
                  <a:srgbClr val="FFC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중심이 아닌 다른 곳에서 추출</a:t>
            </a:r>
            <a:r>
              <a:rPr lang="en-US" sz="1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된 것 같다고 판단</a:t>
            </a:r>
            <a:endParaRPr sz="1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50" name="Google Shape;750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55495" y="1519574"/>
            <a:ext cx="2903204" cy="12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50"/>
          <p:cNvSpPr txBox="1"/>
          <p:nvPr/>
        </p:nvSpPr>
        <p:spPr>
          <a:xfrm>
            <a:off x="8484950" y="2336425"/>
            <a:ext cx="3639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→ 필압, 속도 등의 평가 지표를 활용한 기존 task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2" name="Google Shape;752;p50"/>
          <p:cNvSpPr/>
          <p:nvPr/>
        </p:nvSpPr>
        <p:spPr>
          <a:xfrm>
            <a:off x="1600600" y="5694700"/>
            <a:ext cx="628500" cy="227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46"/>
          <p:cNvGrpSpPr/>
          <p:nvPr/>
        </p:nvGrpSpPr>
        <p:grpSpPr>
          <a:xfrm>
            <a:off x="901700" y="2721125"/>
            <a:ext cx="3158100" cy="1953725"/>
            <a:chOff x="901700" y="2721125"/>
            <a:chExt cx="3158100" cy="1953725"/>
          </a:xfrm>
        </p:grpSpPr>
        <p:sp>
          <p:nvSpPr>
            <p:cNvPr id="664" name="Google Shape;664;p46"/>
            <p:cNvSpPr txBox="1"/>
            <p:nvPr/>
          </p:nvSpPr>
          <p:spPr>
            <a:xfrm>
              <a:off x="901700" y="2721125"/>
              <a:ext cx="251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44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Part 4</a:t>
              </a:r>
              <a:endParaRPr sz="4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665" name="Google Shape;665;p46"/>
            <p:cNvSpPr txBox="1"/>
            <p:nvPr/>
          </p:nvSpPr>
          <p:spPr>
            <a:xfrm>
              <a:off x="901700" y="3490555"/>
              <a:ext cx="3158100" cy="11842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ko-KR" sz="3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Multi model</a:t>
              </a:r>
              <a:endParaRPr lang="en-US" sz="3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Results</a:t>
              </a:r>
            </a:p>
          </p:txBody>
        </p:sp>
      </p:grpSp>
      <p:sp>
        <p:nvSpPr>
          <p:cNvPr id="666" name="Google Shape;666;p46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8" name="Google Shape;758;p51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59" name="Google Shape;759;p51"/>
          <p:cNvSpPr txBox="1"/>
          <p:nvPr/>
        </p:nvSpPr>
        <p:spPr>
          <a:xfrm>
            <a:off x="1447800" y="330200"/>
            <a:ext cx="10604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Multi modal learning model</a:t>
            </a:r>
            <a:r>
              <a:rPr lang="en-US" sz="13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300"/>
          </a:p>
        </p:txBody>
      </p:sp>
      <p:sp>
        <p:nvSpPr>
          <p:cNvPr id="760" name="Google Shape;760;p51"/>
          <p:cNvSpPr txBox="1"/>
          <p:nvPr/>
        </p:nvSpPr>
        <p:spPr>
          <a:xfrm>
            <a:off x="583695" y="345600"/>
            <a:ext cx="14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61" name="Google Shape;761;p51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2" name="Google Shape;762;p51"/>
          <p:cNvSpPr txBox="1"/>
          <p:nvPr/>
        </p:nvSpPr>
        <p:spPr>
          <a:xfrm>
            <a:off x="3560925" y="4695767"/>
            <a:ext cx="12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51"/>
          <p:cNvSpPr txBox="1"/>
          <p:nvPr/>
        </p:nvSpPr>
        <p:spPr>
          <a:xfrm>
            <a:off x="9496400" y="3276200"/>
            <a:ext cx="212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Predicted Parkinson Probability</a:t>
            </a:r>
            <a:endParaRPr/>
          </a:p>
        </p:txBody>
      </p:sp>
      <p:sp>
        <p:nvSpPr>
          <p:cNvPr id="764" name="Google Shape;764;p51"/>
          <p:cNvSpPr txBox="1"/>
          <p:nvPr/>
        </p:nvSpPr>
        <p:spPr>
          <a:xfrm>
            <a:off x="11914754" y="3438581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5" name="Google Shape;765;p51"/>
          <p:cNvSpPr txBox="1"/>
          <p:nvPr/>
        </p:nvSpPr>
        <p:spPr>
          <a:xfrm>
            <a:off x="7801499" y="1904703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6" name="Google Shape;766;p51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67" name="Google Shape;767;p51"/>
          <p:cNvSpPr txBox="1"/>
          <p:nvPr/>
        </p:nvSpPr>
        <p:spPr>
          <a:xfrm>
            <a:off x="1469000" y="1579475"/>
            <a:ext cx="752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768" name="Google Shape;768;p51"/>
          <p:cNvSpPr txBox="1"/>
          <p:nvPr/>
        </p:nvSpPr>
        <p:spPr>
          <a:xfrm>
            <a:off x="304800" y="1184400"/>
            <a:ext cx="10901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Validation Loss: 0.59 / Validation Accuracy: 0.77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confusion matrix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70" name="Google Shape;7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25" y="2209785"/>
            <a:ext cx="5459150" cy="466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888" y="2406700"/>
            <a:ext cx="5459175" cy="2855962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51"/>
          <p:cNvSpPr/>
          <p:nvPr/>
        </p:nvSpPr>
        <p:spPr>
          <a:xfrm>
            <a:off x="7099275" y="3511475"/>
            <a:ext cx="2469900" cy="1796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76" name="Google Shape;77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6740" y="5422950"/>
            <a:ext cx="3247565" cy="120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8274" y="1353688"/>
            <a:ext cx="4666236" cy="17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3" name="Google Shape;783;p52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4" name="Google Shape;784;p52"/>
          <p:cNvSpPr txBox="1"/>
          <p:nvPr/>
        </p:nvSpPr>
        <p:spPr>
          <a:xfrm>
            <a:off x="1447800" y="330200"/>
            <a:ext cx="10604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Multi modal learning model</a:t>
            </a:r>
            <a:r>
              <a:rPr lang="en-US" sz="13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300"/>
          </a:p>
        </p:txBody>
      </p:sp>
      <p:sp>
        <p:nvSpPr>
          <p:cNvPr id="785" name="Google Shape;785;p52"/>
          <p:cNvSpPr txBox="1"/>
          <p:nvPr/>
        </p:nvSpPr>
        <p:spPr>
          <a:xfrm>
            <a:off x="583695" y="345600"/>
            <a:ext cx="14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4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86" name="Google Shape;786;p52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7" name="Google Shape;787;p52"/>
          <p:cNvSpPr txBox="1"/>
          <p:nvPr/>
        </p:nvSpPr>
        <p:spPr>
          <a:xfrm>
            <a:off x="3560925" y="4695767"/>
            <a:ext cx="12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2"/>
          <p:cNvSpPr txBox="1"/>
          <p:nvPr/>
        </p:nvSpPr>
        <p:spPr>
          <a:xfrm>
            <a:off x="9496400" y="3276200"/>
            <a:ext cx="212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Predicted Parkinson Probability</a:t>
            </a:r>
            <a:endParaRPr/>
          </a:p>
        </p:txBody>
      </p:sp>
      <p:sp>
        <p:nvSpPr>
          <p:cNvPr id="789" name="Google Shape;789;p52"/>
          <p:cNvSpPr txBox="1"/>
          <p:nvPr/>
        </p:nvSpPr>
        <p:spPr>
          <a:xfrm>
            <a:off x="11914754" y="3438581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0" name="Google Shape;790;p52"/>
          <p:cNvSpPr txBox="1"/>
          <p:nvPr/>
        </p:nvSpPr>
        <p:spPr>
          <a:xfrm>
            <a:off x="7801499" y="1904703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1" name="Google Shape;791;p52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92" name="Google Shape;792;p52"/>
          <p:cNvSpPr txBox="1"/>
          <p:nvPr/>
        </p:nvSpPr>
        <p:spPr>
          <a:xfrm>
            <a:off x="1469000" y="1579475"/>
            <a:ext cx="752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793" name="Google Shape;793;p52"/>
          <p:cNvSpPr txBox="1"/>
          <p:nvPr/>
        </p:nvSpPr>
        <p:spPr>
          <a:xfrm>
            <a:off x="304800" y="1184400"/>
            <a:ext cx="109017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Montserrat SemiBold"/>
              <a:buChar char="-"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test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ontserrat SemiBold"/>
                <a:ea typeface="Montserrat SemiBold"/>
                <a:cs typeface="Montserrat SemiBold"/>
                <a:sym typeface="Montserrat SemiBold"/>
              </a:rPr>
              <a:t>팀원 1명을 대상으로 test 진행 → 손그림 + audio 녹음 후 feature 추출</a:t>
            </a:r>
            <a:endParaRPr sz="19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95" name="Google Shape;7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346625"/>
            <a:ext cx="6763699" cy="35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6411" y="4028761"/>
            <a:ext cx="2421429" cy="18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2" title="me.wa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4975" y="2198713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45825" y="2197100"/>
            <a:ext cx="3695423" cy="158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899" y="3957600"/>
            <a:ext cx="2257463" cy="194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7" name="Google Shape;807;p53"/>
          <p:cNvGrpSpPr/>
          <p:nvPr/>
        </p:nvGrpSpPr>
        <p:grpSpPr>
          <a:xfrm>
            <a:off x="901700" y="2721114"/>
            <a:ext cx="3158100" cy="1415941"/>
            <a:chOff x="901700" y="2721114"/>
            <a:chExt cx="3158100" cy="1415941"/>
          </a:xfrm>
        </p:grpSpPr>
        <p:sp>
          <p:nvSpPr>
            <p:cNvPr id="808" name="Google Shape;808;p53"/>
            <p:cNvSpPr txBox="1"/>
            <p:nvPr/>
          </p:nvSpPr>
          <p:spPr>
            <a:xfrm>
              <a:off x="901700" y="2721114"/>
              <a:ext cx="1996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Part 5</a:t>
              </a:r>
              <a:endParaRPr sz="4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809" name="Google Shape;809;p53"/>
            <p:cNvSpPr txBox="1"/>
            <p:nvPr/>
          </p:nvSpPr>
          <p:spPr>
            <a:xfrm>
              <a:off x="901700" y="3490555"/>
              <a:ext cx="3158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Discussion</a:t>
              </a:r>
              <a:endParaRPr/>
            </a:p>
          </p:txBody>
        </p:sp>
      </p:grpSp>
      <p:sp>
        <p:nvSpPr>
          <p:cNvPr id="810" name="Google Shape;810;p53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5" name="Google Shape;815;p54"/>
          <p:cNvCxnSpPr/>
          <p:nvPr/>
        </p:nvCxnSpPr>
        <p:spPr>
          <a:xfrm>
            <a:off x="152400" y="190500"/>
            <a:ext cx="14351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16" name="Google Shape;816;p54"/>
          <p:cNvCxnSpPr/>
          <p:nvPr/>
        </p:nvCxnSpPr>
        <p:spPr>
          <a:xfrm>
            <a:off x="1587500" y="190500"/>
            <a:ext cx="10604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17" name="Google Shape;817;p54"/>
          <p:cNvSpPr/>
          <p:nvPr/>
        </p:nvSpPr>
        <p:spPr>
          <a:xfrm>
            <a:off x="2213088" y="1370975"/>
            <a:ext cx="2171100" cy="279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8" name="Google Shape;818;p54"/>
          <p:cNvSpPr/>
          <p:nvPr/>
        </p:nvSpPr>
        <p:spPr>
          <a:xfrm>
            <a:off x="2213088" y="1370973"/>
            <a:ext cx="2171100" cy="6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19" name="Google Shape;819;p54"/>
          <p:cNvSpPr/>
          <p:nvPr/>
        </p:nvSpPr>
        <p:spPr>
          <a:xfrm>
            <a:off x="5146963" y="1370975"/>
            <a:ext cx="2171100" cy="279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0" name="Google Shape;820;p54"/>
          <p:cNvSpPr/>
          <p:nvPr/>
        </p:nvSpPr>
        <p:spPr>
          <a:xfrm>
            <a:off x="8080838" y="1370975"/>
            <a:ext cx="2171100" cy="279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1" name="Google Shape;821;p54"/>
          <p:cNvSpPr txBox="1"/>
          <p:nvPr/>
        </p:nvSpPr>
        <p:spPr>
          <a:xfrm>
            <a:off x="2213162" y="1505000"/>
            <a:ext cx="217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 Test</a:t>
            </a:r>
            <a:endParaRPr sz="1800">
              <a:solidFill>
                <a:srgbClr val="F2F2F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2" name="Google Shape;822;p54"/>
          <p:cNvSpPr/>
          <p:nvPr/>
        </p:nvSpPr>
        <p:spPr>
          <a:xfrm>
            <a:off x="5146957" y="1370973"/>
            <a:ext cx="2171100" cy="6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3" name="Google Shape;823;p54"/>
          <p:cNvSpPr txBox="1"/>
          <p:nvPr/>
        </p:nvSpPr>
        <p:spPr>
          <a:xfrm>
            <a:off x="5348921" y="1507650"/>
            <a:ext cx="176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사이트 구현</a:t>
            </a:r>
            <a:endParaRPr sz="1800">
              <a:solidFill>
                <a:srgbClr val="F2F2F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4" name="Google Shape;824;p54"/>
          <p:cNvSpPr/>
          <p:nvPr/>
        </p:nvSpPr>
        <p:spPr>
          <a:xfrm>
            <a:off x="8080826" y="1370973"/>
            <a:ext cx="2171100" cy="64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5" name="Google Shape;825;p54"/>
          <p:cNvSpPr txBox="1"/>
          <p:nvPr/>
        </p:nvSpPr>
        <p:spPr>
          <a:xfrm>
            <a:off x="8385403" y="1505000"/>
            <a:ext cx="186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2F2F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Overfitting</a:t>
            </a:r>
            <a:endParaRPr sz="1800">
              <a:solidFill>
                <a:srgbClr val="F2F2F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6" name="Google Shape;826;p54"/>
          <p:cNvSpPr txBox="1"/>
          <p:nvPr/>
        </p:nvSpPr>
        <p:spPr>
          <a:xfrm>
            <a:off x="5184926" y="2246550"/>
            <a:ext cx="2171100" cy="13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C6767"/>
                </a:solidFill>
              </a:rPr>
              <a:t>Parkinson test를 </a:t>
            </a:r>
            <a:endParaRPr>
              <a:solidFill>
                <a:srgbClr val="6C6767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C6767"/>
                </a:solidFill>
              </a:rPr>
              <a:t>쉽게 접근 가능하도록</a:t>
            </a:r>
            <a:endParaRPr>
              <a:solidFill>
                <a:srgbClr val="6C6767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C6767"/>
                </a:solidFill>
              </a:rPr>
              <a:t>사이트를 구현하려고</a:t>
            </a:r>
            <a:endParaRPr>
              <a:solidFill>
                <a:srgbClr val="6C6767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C6767"/>
                </a:solidFill>
              </a:rPr>
              <a:t>했으나,</a:t>
            </a:r>
            <a:endParaRPr>
              <a:solidFill>
                <a:srgbClr val="6C6767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C6767"/>
                </a:solidFill>
              </a:rPr>
              <a:t>궁극적으로 구현 못함</a:t>
            </a:r>
            <a:endParaRPr>
              <a:solidFill>
                <a:srgbClr val="6C6767"/>
              </a:solidFill>
            </a:endParaRPr>
          </a:p>
        </p:txBody>
      </p:sp>
      <p:sp>
        <p:nvSpPr>
          <p:cNvPr id="827" name="Google Shape;827;p54"/>
          <p:cNvSpPr txBox="1"/>
          <p:nvPr/>
        </p:nvSpPr>
        <p:spPr>
          <a:xfrm>
            <a:off x="8271477" y="2299648"/>
            <a:ext cx="17898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C6767"/>
                </a:solidFill>
              </a:rPr>
              <a:t>주어진 audio data를</a:t>
            </a:r>
            <a:endParaRPr>
              <a:solidFill>
                <a:srgbClr val="6C6767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C6767"/>
                </a:solidFill>
              </a:rPr>
              <a:t>통해서만 학습시켜</a:t>
            </a:r>
            <a:endParaRPr>
              <a:solidFill>
                <a:srgbClr val="6C6767"/>
              </a:solidFill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C6767"/>
                </a:solidFill>
              </a:rPr>
              <a:t>위험도 0.00와 같은 값만 도출</a:t>
            </a:r>
            <a:endParaRPr>
              <a:solidFill>
                <a:srgbClr val="6C6767"/>
              </a:solidFill>
            </a:endParaRPr>
          </a:p>
        </p:txBody>
      </p:sp>
      <p:sp>
        <p:nvSpPr>
          <p:cNvPr id="828" name="Google Shape;828;p54"/>
          <p:cNvSpPr txBox="1"/>
          <p:nvPr/>
        </p:nvSpPr>
        <p:spPr>
          <a:xfrm>
            <a:off x="583695" y="345600"/>
            <a:ext cx="14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5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9" name="Google Shape;829;p54"/>
          <p:cNvSpPr txBox="1"/>
          <p:nvPr/>
        </p:nvSpPr>
        <p:spPr>
          <a:xfrm>
            <a:off x="1447800" y="330200"/>
            <a:ext cx="10604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Discussion</a:t>
            </a:r>
            <a:r>
              <a:rPr lang="en-US" sz="1300" dirty="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300" dirty="0"/>
          </a:p>
        </p:txBody>
      </p:sp>
      <p:sp>
        <p:nvSpPr>
          <p:cNvPr id="830" name="Google Shape;830;p54"/>
          <p:cNvSpPr txBox="1"/>
          <p:nvPr/>
        </p:nvSpPr>
        <p:spPr>
          <a:xfrm>
            <a:off x="2185102" y="2256600"/>
            <a:ext cx="21711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C676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실제 Parkinson 병 환자를 대상으로</a:t>
            </a:r>
            <a:endParaRPr>
              <a:solidFill>
                <a:srgbClr val="6C676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C676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test를 진행하지 못함</a:t>
            </a:r>
            <a:endParaRPr>
              <a:solidFill>
                <a:srgbClr val="6C676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C676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또한 test 시행이 적음</a:t>
            </a:r>
            <a:endParaRPr>
              <a:solidFill>
                <a:srgbClr val="6C6767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31" name="Google Shape;8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638" y="4079075"/>
            <a:ext cx="2309999" cy="231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6038" y="4278849"/>
            <a:ext cx="1805350" cy="180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3" name="Google Shape;833;p54"/>
          <p:cNvGrpSpPr/>
          <p:nvPr/>
        </p:nvGrpSpPr>
        <p:grpSpPr>
          <a:xfrm>
            <a:off x="5480973" y="4549248"/>
            <a:ext cx="1503212" cy="1342187"/>
            <a:chOff x="-35481425" y="3919600"/>
            <a:chExt cx="291450" cy="291425"/>
          </a:xfrm>
        </p:grpSpPr>
        <p:sp>
          <p:nvSpPr>
            <p:cNvPr id="834" name="Google Shape;834;p54"/>
            <p:cNvSpPr/>
            <p:nvPr/>
          </p:nvSpPr>
          <p:spPr>
            <a:xfrm>
              <a:off x="-35327050" y="4125150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025" y="1"/>
                  </a:moveTo>
                  <a:cubicBezTo>
                    <a:pt x="2836" y="1"/>
                    <a:pt x="2678" y="159"/>
                    <a:pt x="2678" y="348"/>
                  </a:cubicBezTo>
                  <a:lnTo>
                    <a:pt x="2678" y="1041"/>
                  </a:lnTo>
                  <a:cubicBezTo>
                    <a:pt x="2678" y="1576"/>
                    <a:pt x="2206" y="2049"/>
                    <a:pt x="1639" y="2049"/>
                  </a:cubicBezTo>
                  <a:lnTo>
                    <a:pt x="1103" y="2049"/>
                  </a:lnTo>
                  <a:lnTo>
                    <a:pt x="1229" y="1923"/>
                  </a:lnTo>
                  <a:cubicBezTo>
                    <a:pt x="1387" y="1860"/>
                    <a:pt x="1387" y="1608"/>
                    <a:pt x="1261" y="1513"/>
                  </a:cubicBezTo>
                  <a:cubicBezTo>
                    <a:pt x="1198" y="1450"/>
                    <a:pt x="1111" y="1419"/>
                    <a:pt x="1024" y="1419"/>
                  </a:cubicBezTo>
                  <a:cubicBezTo>
                    <a:pt x="938" y="1419"/>
                    <a:pt x="851" y="1450"/>
                    <a:pt x="788" y="1513"/>
                  </a:cubicBezTo>
                  <a:lnTo>
                    <a:pt x="127" y="2175"/>
                  </a:lnTo>
                  <a:cubicBezTo>
                    <a:pt x="1" y="2301"/>
                    <a:pt x="1" y="2521"/>
                    <a:pt x="127" y="2647"/>
                  </a:cubicBezTo>
                  <a:lnTo>
                    <a:pt x="788" y="3309"/>
                  </a:lnTo>
                  <a:cubicBezTo>
                    <a:pt x="851" y="3372"/>
                    <a:pt x="938" y="3404"/>
                    <a:pt x="1024" y="3404"/>
                  </a:cubicBezTo>
                  <a:cubicBezTo>
                    <a:pt x="1111" y="3404"/>
                    <a:pt x="1198" y="3372"/>
                    <a:pt x="1261" y="3309"/>
                  </a:cubicBezTo>
                  <a:cubicBezTo>
                    <a:pt x="1387" y="3183"/>
                    <a:pt x="1387" y="2962"/>
                    <a:pt x="1261" y="2836"/>
                  </a:cubicBezTo>
                  <a:lnTo>
                    <a:pt x="1135" y="2710"/>
                  </a:lnTo>
                  <a:lnTo>
                    <a:pt x="1702" y="2710"/>
                  </a:lnTo>
                  <a:cubicBezTo>
                    <a:pt x="2647" y="2710"/>
                    <a:pt x="3372" y="1986"/>
                    <a:pt x="3372" y="1041"/>
                  </a:cubicBezTo>
                  <a:lnTo>
                    <a:pt x="3372" y="348"/>
                  </a:lnTo>
                  <a:cubicBezTo>
                    <a:pt x="3372" y="159"/>
                    <a:pt x="3214" y="1"/>
                    <a:pt x="3025" y="1"/>
                  </a:cubicBezTo>
                  <a:close/>
                </a:path>
              </a:pathLst>
            </a:custGeom>
            <a:solidFill>
              <a:srgbClr val="9FC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4"/>
            <p:cNvSpPr/>
            <p:nvPr/>
          </p:nvSpPr>
          <p:spPr>
            <a:xfrm>
              <a:off x="-35429450" y="3921175"/>
              <a:ext cx="84300" cy="85075"/>
            </a:xfrm>
            <a:custGeom>
              <a:avLst/>
              <a:gdLst/>
              <a:ahLst/>
              <a:cxnLst/>
              <a:rect l="l" t="t" r="r" b="b"/>
              <a:pathLst>
                <a:path w="3372" h="3403" extrusionOk="0">
                  <a:moveTo>
                    <a:pt x="2360" y="0"/>
                  </a:moveTo>
                  <a:cubicBezTo>
                    <a:pt x="2269" y="0"/>
                    <a:pt x="2175" y="32"/>
                    <a:pt x="2112" y="95"/>
                  </a:cubicBezTo>
                  <a:cubicBezTo>
                    <a:pt x="2017" y="221"/>
                    <a:pt x="2017" y="441"/>
                    <a:pt x="2112" y="567"/>
                  </a:cubicBezTo>
                  <a:lnTo>
                    <a:pt x="2238" y="693"/>
                  </a:lnTo>
                  <a:lnTo>
                    <a:pt x="1702" y="693"/>
                  </a:lnTo>
                  <a:cubicBezTo>
                    <a:pt x="757" y="693"/>
                    <a:pt x="1" y="1418"/>
                    <a:pt x="1" y="2363"/>
                  </a:cubicBezTo>
                  <a:lnTo>
                    <a:pt x="1" y="3056"/>
                  </a:lnTo>
                  <a:cubicBezTo>
                    <a:pt x="1" y="3245"/>
                    <a:pt x="158" y="3403"/>
                    <a:pt x="347" y="3403"/>
                  </a:cubicBezTo>
                  <a:cubicBezTo>
                    <a:pt x="536" y="3403"/>
                    <a:pt x="694" y="3245"/>
                    <a:pt x="694" y="3056"/>
                  </a:cubicBezTo>
                  <a:lnTo>
                    <a:pt x="694" y="2332"/>
                  </a:lnTo>
                  <a:cubicBezTo>
                    <a:pt x="694" y="1796"/>
                    <a:pt x="1167" y="1292"/>
                    <a:pt x="1734" y="1292"/>
                  </a:cubicBezTo>
                  <a:lnTo>
                    <a:pt x="2269" y="1292"/>
                  </a:lnTo>
                  <a:lnTo>
                    <a:pt x="2175" y="1418"/>
                  </a:lnTo>
                  <a:cubicBezTo>
                    <a:pt x="2017" y="1544"/>
                    <a:pt x="2017" y="1733"/>
                    <a:pt x="2112" y="1891"/>
                  </a:cubicBezTo>
                  <a:cubicBezTo>
                    <a:pt x="2175" y="1954"/>
                    <a:pt x="2269" y="1985"/>
                    <a:pt x="2360" y="1985"/>
                  </a:cubicBezTo>
                  <a:cubicBezTo>
                    <a:pt x="2450" y="1985"/>
                    <a:pt x="2537" y="1954"/>
                    <a:pt x="2584" y="1891"/>
                  </a:cubicBezTo>
                  <a:lnTo>
                    <a:pt x="3277" y="1229"/>
                  </a:lnTo>
                  <a:cubicBezTo>
                    <a:pt x="3372" y="1103"/>
                    <a:pt x="3372" y="882"/>
                    <a:pt x="3277" y="756"/>
                  </a:cubicBezTo>
                  <a:lnTo>
                    <a:pt x="2584" y="95"/>
                  </a:lnTo>
                  <a:cubicBezTo>
                    <a:pt x="2537" y="32"/>
                    <a:pt x="2450" y="0"/>
                    <a:pt x="2360" y="0"/>
                  </a:cubicBezTo>
                  <a:close/>
                </a:path>
              </a:pathLst>
            </a:custGeom>
            <a:solidFill>
              <a:srgbClr val="9FC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4"/>
            <p:cNvSpPr/>
            <p:nvPr/>
          </p:nvSpPr>
          <p:spPr>
            <a:xfrm>
              <a:off x="-35481425" y="4021975"/>
              <a:ext cx="137075" cy="35475"/>
            </a:xfrm>
            <a:custGeom>
              <a:avLst/>
              <a:gdLst/>
              <a:ahLst/>
              <a:cxnLst/>
              <a:rect l="l" t="t" r="r" b="b"/>
              <a:pathLst>
                <a:path w="5483" h="1419" extrusionOk="0">
                  <a:moveTo>
                    <a:pt x="1009" y="1"/>
                  </a:moveTo>
                  <a:cubicBezTo>
                    <a:pt x="473" y="1"/>
                    <a:pt x="1" y="473"/>
                    <a:pt x="1" y="1072"/>
                  </a:cubicBezTo>
                  <a:lnTo>
                    <a:pt x="1" y="1419"/>
                  </a:lnTo>
                  <a:lnTo>
                    <a:pt x="5482" y="1419"/>
                  </a:lnTo>
                  <a:lnTo>
                    <a:pt x="5482" y="1072"/>
                  </a:lnTo>
                  <a:lnTo>
                    <a:pt x="5451" y="1072"/>
                  </a:lnTo>
                  <a:cubicBezTo>
                    <a:pt x="5451" y="505"/>
                    <a:pt x="5010" y="1"/>
                    <a:pt x="4443" y="1"/>
                  </a:cubicBezTo>
                  <a:close/>
                </a:path>
              </a:pathLst>
            </a:custGeom>
            <a:solidFill>
              <a:srgbClr val="9FC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4"/>
            <p:cNvSpPr/>
            <p:nvPr/>
          </p:nvSpPr>
          <p:spPr>
            <a:xfrm>
              <a:off x="-35481425" y="4073975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1" y="0"/>
                  </a:moveTo>
                  <a:lnTo>
                    <a:pt x="1" y="3434"/>
                  </a:lnTo>
                  <a:lnTo>
                    <a:pt x="5451" y="3434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rgbClr val="9FC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4"/>
            <p:cNvSpPr/>
            <p:nvPr/>
          </p:nvSpPr>
          <p:spPr>
            <a:xfrm>
              <a:off x="-35481425" y="4176350"/>
              <a:ext cx="136275" cy="34675"/>
            </a:xfrm>
            <a:custGeom>
              <a:avLst/>
              <a:gdLst/>
              <a:ahLst/>
              <a:cxnLst/>
              <a:rect l="l" t="t" r="r" b="b"/>
              <a:pathLst>
                <a:path w="5451" h="1387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10" y="1387"/>
                    <a:pt x="1009" y="1387"/>
                  </a:cubicBezTo>
                  <a:lnTo>
                    <a:pt x="4443" y="1387"/>
                  </a:lnTo>
                  <a:cubicBezTo>
                    <a:pt x="4978" y="1387"/>
                    <a:pt x="5451" y="914"/>
                    <a:pt x="5451" y="347"/>
                  </a:cubicBezTo>
                  <a:lnTo>
                    <a:pt x="5451" y="1"/>
                  </a:lnTo>
                  <a:close/>
                </a:path>
              </a:pathLst>
            </a:custGeom>
            <a:solidFill>
              <a:srgbClr val="9FC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4"/>
            <p:cNvSpPr/>
            <p:nvPr/>
          </p:nvSpPr>
          <p:spPr>
            <a:xfrm>
              <a:off x="-35327050" y="3919600"/>
              <a:ext cx="137075" cy="33875"/>
            </a:xfrm>
            <a:custGeom>
              <a:avLst/>
              <a:gdLst/>
              <a:ahLst/>
              <a:cxnLst/>
              <a:rect l="l" t="t" r="r" b="b"/>
              <a:pathLst>
                <a:path w="5483" h="1355" extrusionOk="0">
                  <a:moveTo>
                    <a:pt x="1009" y="0"/>
                  </a:moveTo>
                  <a:cubicBezTo>
                    <a:pt x="473" y="0"/>
                    <a:pt x="1" y="473"/>
                    <a:pt x="1" y="1008"/>
                  </a:cubicBezTo>
                  <a:lnTo>
                    <a:pt x="1" y="1355"/>
                  </a:lnTo>
                  <a:lnTo>
                    <a:pt x="5482" y="1355"/>
                  </a:lnTo>
                  <a:lnTo>
                    <a:pt x="5482" y="1008"/>
                  </a:lnTo>
                  <a:cubicBezTo>
                    <a:pt x="5482" y="473"/>
                    <a:pt x="5010" y="0"/>
                    <a:pt x="4443" y="0"/>
                  </a:cubicBezTo>
                  <a:close/>
                </a:path>
              </a:pathLst>
            </a:custGeom>
            <a:solidFill>
              <a:srgbClr val="9FC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4"/>
            <p:cNvSpPr/>
            <p:nvPr/>
          </p:nvSpPr>
          <p:spPr>
            <a:xfrm>
              <a:off x="-35327825" y="3970800"/>
              <a:ext cx="136275" cy="85875"/>
            </a:xfrm>
            <a:custGeom>
              <a:avLst/>
              <a:gdLst/>
              <a:ahLst/>
              <a:cxnLst/>
              <a:rect l="l" t="t" r="r" b="b"/>
              <a:pathLst>
                <a:path w="5451" h="3435" extrusionOk="0">
                  <a:moveTo>
                    <a:pt x="0" y="0"/>
                  </a:moveTo>
                  <a:lnTo>
                    <a:pt x="0" y="3434"/>
                  </a:lnTo>
                  <a:lnTo>
                    <a:pt x="5450" y="3434"/>
                  </a:lnTo>
                  <a:lnTo>
                    <a:pt x="5450" y="0"/>
                  </a:lnTo>
                  <a:close/>
                </a:path>
              </a:pathLst>
            </a:custGeom>
            <a:solidFill>
              <a:srgbClr val="9FC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4"/>
            <p:cNvSpPr/>
            <p:nvPr/>
          </p:nvSpPr>
          <p:spPr>
            <a:xfrm>
              <a:off x="-35327825" y="4073975"/>
              <a:ext cx="136275" cy="35450"/>
            </a:xfrm>
            <a:custGeom>
              <a:avLst/>
              <a:gdLst/>
              <a:ahLst/>
              <a:cxnLst/>
              <a:rect l="l" t="t" r="r" b="b"/>
              <a:pathLst>
                <a:path w="5451" h="1418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914"/>
                    <a:pt x="473" y="1418"/>
                    <a:pt x="1008" y="1418"/>
                  </a:cubicBezTo>
                  <a:lnTo>
                    <a:pt x="4442" y="1418"/>
                  </a:lnTo>
                  <a:cubicBezTo>
                    <a:pt x="4978" y="1418"/>
                    <a:pt x="5450" y="945"/>
                    <a:pt x="5450" y="347"/>
                  </a:cubicBezTo>
                  <a:lnTo>
                    <a:pt x="5450" y="0"/>
                  </a:lnTo>
                  <a:close/>
                </a:path>
              </a:pathLst>
            </a:custGeom>
            <a:solidFill>
              <a:srgbClr val="9FC5E8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44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0" name="Google Shape;620;p44"/>
          <p:cNvSpPr txBox="1"/>
          <p:nvPr/>
        </p:nvSpPr>
        <p:spPr>
          <a:xfrm>
            <a:off x="1705250" y="362369"/>
            <a:ext cx="106044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ontserrat SemiBold"/>
                <a:ea typeface="Montserrat SemiBold"/>
                <a:cs typeface="Montserrat SemiBold"/>
              </a:rPr>
              <a:t>Q &amp; A</a:t>
            </a:r>
            <a:endParaRPr sz="3600" dirty="0">
              <a:latin typeface="Montserrat SemiBold"/>
              <a:ea typeface="Montserrat SemiBold"/>
              <a:cs typeface="Montserrat SemiBold"/>
            </a:endParaRPr>
          </a:p>
        </p:txBody>
      </p:sp>
      <p:sp>
        <p:nvSpPr>
          <p:cNvPr id="621" name="Google Shape;621;p44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22" name="Google Shape;622;p4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3" name="Google Shape;623;p44"/>
          <p:cNvSpPr txBox="1"/>
          <p:nvPr/>
        </p:nvSpPr>
        <p:spPr>
          <a:xfrm>
            <a:off x="3560925" y="4695767"/>
            <a:ext cx="12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4"/>
          <p:cNvSpPr txBox="1"/>
          <p:nvPr/>
        </p:nvSpPr>
        <p:spPr>
          <a:xfrm>
            <a:off x="9496400" y="3276200"/>
            <a:ext cx="212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Predicted Parkinson Probability</a:t>
            </a:r>
            <a:endParaRPr/>
          </a:p>
        </p:txBody>
      </p:sp>
      <p:sp>
        <p:nvSpPr>
          <p:cNvPr id="625" name="Google Shape;625;p44"/>
          <p:cNvSpPr txBox="1"/>
          <p:nvPr/>
        </p:nvSpPr>
        <p:spPr>
          <a:xfrm>
            <a:off x="11914754" y="3438581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6" name="Google Shape;626;p44"/>
          <p:cNvSpPr txBox="1"/>
          <p:nvPr/>
        </p:nvSpPr>
        <p:spPr>
          <a:xfrm>
            <a:off x="7801499" y="1904703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7" name="Google Shape;627;p44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8" name="Google Shape;628;p44"/>
          <p:cNvSpPr txBox="1"/>
          <p:nvPr/>
        </p:nvSpPr>
        <p:spPr>
          <a:xfrm>
            <a:off x="1469000" y="1579475"/>
            <a:ext cx="752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630" name="Google Shape;630;p44"/>
          <p:cNvSpPr txBox="1"/>
          <p:nvPr/>
        </p:nvSpPr>
        <p:spPr>
          <a:xfrm>
            <a:off x="705088" y="1253848"/>
            <a:ext cx="9560225" cy="512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+mn-ea"/>
                <a:ea typeface="+mn-ea"/>
                <a:cs typeface="Montserrat SemiBold"/>
                <a:sym typeface="Montserrat SemiBold"/>
              </a:rPr>
              <a:t>Q1</a:t>
            </a:r>
            <a:r>
              <a:rPr lang="en-US" sz="2000" dirty="0">
                <a:latin typeface="+mn-ea"/>
                <a:ea typeface="+mn-ea"/>
                <a:cs typeface="Montserrat SemiBold"/>
                <a:sym typeface="Montserrat SemiBold"/>
              </a:rPr>
              <a:t>. </a:t>
            </a:r>
            <a:r>
              <a:rPr lang="en-US" sz="2000" b="1" dirty="0">
                <a:latin typeface="+mn-ea"/>
                <a:ea typeface="+mn-ea"/>
                <a:cs typeface="Montserrat SemiBold"/>
                <a:sym typeface="Montserrat SemiBold"/>
              </a:rPr>
              <a:t>Threshold</a:t>
            </a:r>
            <a:r>
              <a:rPr lang="ko-KR" altLang="en-US" sz="2000" b="1" dirty="0">
                <a:latin typeface="+mn-ea"/>
                <a:ea typeface="+mn-ea"/>
                <a:cs typeface="Montserrat SemiBold"/>
                <a:sym typeface="Montserrat SemiBold"/>
              </a:rPr>
              <a:t>를 </a:t>
            </a:r>
            <a:r>
              <a:rPr lang="en-US" altLang="ko-KR" sz="2000" b="1" dirty="0">
                <a:latin typeface="+mn-ea"/>
                <a:ea typeface="+mn-ea"/>
                <a:cs typeface="Montserrat SemiBold"/>
                <a:sym typeface="Montserrat SemiBold"/>
              </a:rPr>
              <a:t>0.5</a:t>
            </a:r>
            <a:r>
              <a:rPr lang="ko-KR" altLang="en-US" sz="2000" b="1" dirty="0">
                <a:latin typeface="+mn-ea"/>
                <a:ea typeface="+mn-ea"/>
                <a:cs typeface="Montserrat SemiBold"/>
                <a:sym typeface="Montserrat SemiBold"/>
              </a:rPr>
              <a:t>로 설정한 이유가 궁금합니다</a:t>
            </a:r>
            <a:r>
              <a:rPr lang="en-US" altLang="ko-KR" sz="2000" b="1" dirty="0">
                <a:latin typeface="+mn-ea"/>
                <a:ea typeface="+mn-ea"/>
                <a:cs typeface="Montserrat SemiBold"/>
                <a:sym typeface="Montserrat SemiBold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+mn-ea"/>
                <a:ea typeface="+mn-ea"/>
                <a:cs typeface="Montserrat SemiBold"/>
                <a:sym typeface="Montserrat SemiBold"/>
              </a:rPr>
              <a:t>A1. </a:t>
            </a:r>
            <a:r>
              <a:rPr lang="en-US" sz="1600" dirty="0">
                <a:latin typeface="+mn-ea"/>
                <a:ea typeface="+mn-ea"/>
                <a:cs typeface="Montserrat SemiBold"/>
                <a:sym typeface="Montserrat SemiBold"/>
              </a:rPr>
              <a:t>threshold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를 </a:t>
            </a:r>
            <a:r>
              <a:rPr lang="en-US" sz="1600" dirty="0">
                <a:latin typeface="+mn-ea"/>
                <a:ea typeface="+mn-ea"/>
                <a:cs typeface="Montserrat SemiBold"/>
                <a:sym typeface="Montserrat SemiBold"/>
              </a:rPr>
              <a:t>0.5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로 설정하지 않은 상태에서 진행을 해보았을 때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,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 단순한 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binary classification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와 다르지 않다는 결론을 내리게 되어 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0.5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로 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threshold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를 설정하여 더 정확한 값을 보여주는 것이 프로젝트의 취지에 </a:t>
            </a:r>
            <a:r>
              <a:rPr lang="ko-KR" altLang="en-US" sz="1600" dirty="0" err="1">
                <a:latin typeface="+mn-ea"/>
                <a:ea typeface="+mn-ea"/>
                <a:cs typeface="Montserrat SemiBold"/>
                <a:sym typeface="Montserrat SemiBold"/>
              </a:rPr>
              <a:t>맞다고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 생각해서 진행하게 되었습니다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또한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, 0.49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와 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0.51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처럼 적은 차이의 값으로 결과가 달라지는 것이 아닌지 궁금하실 수도 있는데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, 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결과적으로는 출력 값이 달라지지만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, 0.49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의 경우 정상으로 나옴에도 파킨슨병의 위험이 없다고 보기에는 큰 값이기에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,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 </a:t>
            </a:r>
            <a:r>
              <a:rPr lang="ko-KR" altLang="en-US" sz="1600" dirty="0" err="1">
                <a:latin typeface="+mn-ea"/>
                <a:ea typeface="+mn-ea"/>
                <a:cs typeface="Montserrat SemiBold"/>
                <a:sym typeface="Montserrat SemiBold"/>
              </a:rPr>
              <a:t>파킨슨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 병인지 아닌지를 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1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차적으로 구분해주고 그와 함께 소수점 이하 두 자리 값을 함께 제시함으로써 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binary classification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에 비해 더 정확한 값을 제시해주며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,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 그와 함께 경각심을 불러 일으켜 </a:t>
            </a:r>
            <a:r>
              <a:rPr lang="ko-KR" altLang="en-US" sz="1600" dirty="0" err="1">
                <a:latin typeface="+mn-ea"/>
                <a:ea typeface="+mn-ea"/>
                <a:cs typeface="Montserrat SemiBold"/>
                <a:sym typeface="Montserrat SemiBold"/>
              </a:rPr>
              <a:t>파킨슨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 병을 미리 예방할 수 있습니다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>
              <a:latin typeface="+mn-ea"/>
              <a:ea typeface="+mn-ea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+mn-ea"/>
                <a:ea typeface="+mn-ea"/>
                <a:cs typeface="Montserrat SemiBold"/>
                <a:sym typeface="Montserrat SemiBold"/>
              </a:rPr>
              <a:t>Q2. </a:t>
            </a:r>
            <a:r>
              <a:rPr lang="ko-KR" altLang="en-US" sz="2000" b="1" dirty="0">
                <a:latin typeface="+mn-ea"/>
                <a:ea typeface="+mn-ea"/>
                <a:cs typeface="Montserrat SemiBold"/>
                <a:sym typeface="Montserrat SemiBold"/>
              </a:rPr>
              <a:t>발표에서 언급했던 음성 파일의 주파수 성분에 대해서 궁금합니다</a:t>
            </a:r>
            <a:r>
              <a:rPr lang="en-US" altLang="ko-KR" sz="2000" b="1" dirty="0">
                <a:latin typeface="+mn-ea"/>
                <a:ea typeface="+mn-ea"/>
                <a:cs typeface="Montserrat SemiBold"/>
                <a:sym typeface="Montserrat SemiBold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latin typeface="+mn-ea"/>
                <a:ea typeface="+mn-ea"/>
                <a:cs typeface="Montserrat SemiBold"/>
                <a:sym typeface="Montserrat SemiBold"/>
              </a:rPr>
              <a:t>A2. 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발표를 서두르다 보니 자세하게 언급하지는 못했는데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, MDVP(Multi Dimension Voice Program)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에서 자주 사용하는 주파수 성분만을 추출해서 사용하였습니다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+mn-ea"/>
                <a:ea typeface="+mn-ea"/>
                <a:cs typeface="Montserrat SemiBold"/>
                <a:sym typeface="Montserrat SemiBold"/>
              </a:rPr>
              <a:t>Shimmer, Jitter, RAP, PPQ 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등등이 있고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, 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보충 설명을 간단히 드리자면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, 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음성이 </a:t>
            </a:r>
            <a:r>
              <a:rPr lang="ko-KR" altLang="en-US" sz="1600" dirty="0" err="1">
                <a:latin typeface="+mn-ea"/>
                <a:ea typeface="+mn-ea"/>
                <a:cs typeface="Montserrat SemiBold"/>
                <a:sym typeface="Montserrat SemiBold"/>
              </a:rPr>
              <a:t>안정한지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, 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불안정한지를 전반적으로 확인할 수 있습니다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. 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따라서 발표 초반부에서 설명했던 바와 같이 </a:t>
            </a:r>
            <a:r>
              <a:rPr lang="ko-KR" altLang="en-US" sz="1600" dirty="0" err="1">
                <a:latin typeface="+mn-ea"/>
                <a:ea typeface="+mn-ea"/>
                <a:cs typeface="Montserrat SemiBold"/>
                <a:sym typeface="Montserrat SemiBold"/>
              </a:rPr>
              <a:t>파킨슨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 병 환자의 음성은 일반인에 비해 불안정하다는 특징을 보이기 때문에 이를 통해 모델을 학습시켰습니다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latin typeface="+mn-ea"/>
              <a:ea typeface="+mn-ea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Q3. 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사용된 오디오 파일의 주파수 성분의 개수는 몇 개입니까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A3. 24</a:t>
            </a:r>
            <a:r>
              <a:rPr lang="ko-KR" altLang="en-US" sz="1600" dirty="0">
                <a:latin typeface="+mn-ea"/>
                <a:ea typeface="+mn-ea"/>
                <a:cs typeface="Montserrat SemiBold"/>
                <a:sym typeface="Montserrat SemiBold"/>
              </a:rPr>
              <a:t>개입니다</a:t>
            </a:r>
            <a:r>
              <a:rPr lang="en-US" altLang="ko-KR" sz="1600" dirty="0">
                <a:latin typeface="+mn-ea"/>
                <a:ea typeface="+mn-ea"/>
                <a:cs typeface="Montserrat SemiBold"/>
                <a:sym typeface="Montserrat SemiBold"/>
              </a:rPr>
              <a:t>.</a:t>
            </a:r>
          </a:p>
        </p:txBody>
      </p:sp>
      <p:grpSp>
        <p:nvGrpSpPr>
          <p:cNvPr id="632" name="Google Shape;632;p44"/>
          <p:cNvGrpSpPr/>
          <p:nvPr/>
        </p:nvGrpSpPr>
        <p:grpSpPr>
          <a:xfrm>
            <a:off x="77379" y="1256892"/>
            <a:ext cx="348215" cy="307787"/>
            <a:chOff x="-37385100" y="3949908"/>
            <a:chExt cx="321350" cy="318225"/>
          </a:xfrm>
        </p:grpSpPr>
        <p:sp>
          <p:nvSpPr>
            <p:cNvPr id="633" name="Google Shape;633;p44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166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9" name="Google Shape;619;p44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0" name="Google Shape;620;p44"/>
          <p:cNvSpPr txBox="1"/>
          <p:nvPr/>
        </p:nvSpPr>
        <p:spPr>
          <a:xfrm>
            <a:off x="1705250" y="362369"/>
            <a:ext cx="106044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Montserrat SemiBold"/>
                <a:ea typeface="Montserrat SemiBold"/>
                <a:cs typeface="Montserrat SemiBold"/>
              </a:rPr>
              <a:t>Q &amp; A </a:t>
            </a:r>
            <a:endParaRPr sz="3600" dirty="0">
              <a:latin typeface="Montserrat SemiBold"/>
              <a:ea typeface="Montserrat SemiBold"/>
              <a:cs typeface="Montserrat SemiBold"/>
            </a:endParaRPr>
          </a:p>
        </p:txBody>
      </p:sp>
      <p:sp>
        <p:nvSpPr>
          <p:cNvPr id="621" name="Google Shape;621;p44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622" name="Google Shape;622;p44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3" name="Google Shape;623;p44"/>
          <p:cNvSpPr txBox="1"/>
          <p:nvPr/>
        </p:nvSpPr>
        <p:spPr>
          <a:xfrm>
            <a:off x="3560925" y="4695767"/>
            <a:ext cx="12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4"/>
          <p:cNvSpPr txBox="1"/>
          <p:nvPr/>
        </p:nvSpPr>
        <p:spPr>
          <a:xfrm>
            <a:off x="9496400" y="3276200"/>
            <a:ext cx="212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Predicted Parkinson Probability</a:t>
            </a:r>
            <a:endParaRPr/>
          </a:p>
        </p:txBody>
      </p:sp>
      <p:sp>
        <p:nvSpPr>
          <p:cNvPr id="625" name="Google Shape;625;p44"/>
          <p:cNvSpPr txBox="1"/>
          <p:nvPr/>
        </p:nvSpPr>
        <p:spPr>
          <a:xfrm>
            <a:off x="11914754" y="3438581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6" name="Google Shape;626;p44"/>
          <p:cNvSpPr txBox="1"/>
          <p:nvPr/>
        </p:nvSpPr>
        <p:spPr>
          <a:xfrm>
            <a:off x="7801499" y="1904703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7" name="Google Shape;627;p44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28" name="Google Shape;628;p44"/>
          <p:cNvSpPr txBox="1"/>
          <p:nvPr/>
        </p:nvSpPr>
        <p:spPr>
          <a:xfrm>
            <a:off x="1469000" y="1579475"/>
            <a:ext cx="7525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630" name="Google Shape;630;p44"/>
          <p:cNvSpPr txBox="1"/>
          <p:nvPr/>
        </p:nvSpPr>
        <p:spPr>
          <a:xfrm>
            <a:off x="288403" y="1598976"/>
            <a:ext cx="11533755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latin typeface="+mn-ea"/>
                <a:ea typeface="+mn-ea"/>
                <a:cs typeface="Montserrat SemiBold"/>
                <a:sym typeface="Montserrat SemiBold"/>
              </a:rPr>
              <a:t>Q4. </a:t>
            </a:r>
            <a:r>
              <a:rPr lang="en-US" altLang="ko-KR" sz="1700" b="1" dirty="0">
                <a:latin typeface="+mn-ea"/>
                <a:ea typeface="+mn-ea"/>
                <a:cs typeface="Montserrat SemiBold"/>
                <a:sym typeface="Montserrat SemiBold"/>
              </a:rPr>
              <a:t>MLP</a:t>
            </a:r>
            <a:r>
              <a:rPr lang="ko-KR" altLang="en-US" sz="1700" b="1" dirty="0">
                <a:latin typeface="+mn-ea"/>
                <a:ea typeface="+mn-ea"/>
                <a:cs typeface="Montserrat SemiBold"/>
                <a:sym typeface="Montserrat SemiBold"/>
              </a:rPr>
              <a:t>를 쓰는 것이 장점이 있는지 확인을 해봐야 되는 </a:t>
            </a:r>
            <a:r>
              <a:rPr lang="en-US" altLang="ko-KR" sz="1700" b="1" dirty="0">
                <a:latin typeface="+mn-ea"/>
                <a:ea typeface="+mn-ea"/>
                <a:cs typeface="Montserrat SemiBold"/>
                <a:sym typeface="Montserrat SemiBold"/>
              </a:rPr>
              <a:t>step</a:t>
            </a:r>
            <a:r>
              <a:rPr lang="ko-KR" altLang="en-US" sz="1700" b="1" dirty="0">
                <a:latin typeface="+mn-ea"/>
                <a:ea typeface="+mn-ea"/>
                <a:cs typeface="Montserrat SemiBold"/>
                <a:sym typeface="Montserrat SemiBold"/>
              </a:rPr>
              <a:t>이 필요할 것 같고</a:t>
            </a:r>
            <a:r>
              <a:rPr lang="en-US" altLang="ko-KR" sz="1700" b="1" dirty="0">
                <a:latin typeface="+mn-ea"/>
                <a:ea typeface="+mn-ea"/>
                <a:cs typeface="Montserrat SemiBold"/>
                <a:sym typeface="Montserrat SemiBold"/>
              </a:rPr>
              <a:t>, </a:t>
            </a:r>
            <a:r>
              <a:rPr lang="ko-KR" altLang="en-US" sz="1700" b="1" dirty="0">
                <a:latin typeface="+mn-ea"/>
                <a:ea typeface="+mn-ea"/>
                <a:cs typeface="Montserrat SemiBold"/>
                <a:sym typeface="Montserrat SemiBold"/>
              </a:rPr>
              <a:t>조금 더 </a:t>
            </a:r>
            <a:r>
              <a:rPr lang="en-US" altLang="ko-KR" sz="1700" b="1" dirty="0">
                <a:latin typeface="+mn-ea"/>
                <a:ea typeface="+mn-ea"/>
                <a:cs typeface="Montserrat SemiBold"/>
                <a:sym typeface="Montserrat SemiBold"/>
              </a:rPr>
              <a:t>simple</a:t>
            </a:r>
            <a:r>
              <a:rPr lang="ko-KR" altLang="en-US" sz="1700" b="1" dirty="0">
                <a:latin typeface="+mn-ea"/>
                <a:ea typeface="+mn-ea"/>
                <a:cs typeface="Montserrat SemiBold"/>
                <a:sym typeface="Montserrat SemiBold"/>
              </a:rPr>
              <a:t>한 </a:t>
            </a:r>
            <a:r>
              <a:rPr lang="en-US" altLang="ko-KR" sz="1700" b="1" dirty="0">
                <a:latin typeface="+mn-ea"/>
                <a:ea typeface="+mn-ea"/>
                <a:cs typeface="Montserrat SemiBold"/>
                <a:sym typeface="Montserrat SemiBold"/>
              </a:rPr>
              <a:t>linear regression</a:t>
            </a:r>
            <a:r>
              <a:rPr lang="ko-KR" altLang="en-US" sz="1700" b="1" dirty="0">
                <a:latin typeface="+mn-ea"/>
                <a:ea typeface="+mn-ea"/>
                <a:cs typeface="Montserrat SemiBold"/>
                <a:sym typeface="Montserrat SemiBold"/>
              </a:rPr>
              <a:t>도 활용을 해봤습니까</a:t>
            </a:r>
            <a:r>
              <a:rPr lang="en-US" altLang="ko-KR" sz="1700" b="1" dirty="0">
                <a:latin typeface="+mn-ea"/>
                <a:ea typeface="+mn-ea"/>
                <a:cs typeface="Montserrat SemiBold"/>
                <a:sym typeface="Montserrat SemiBold"/>
              </a:rPr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+mn-ea"/>
                <a:ea typeface="+mn-ea"/>
                <a:cs typeface="Montserrat SemiBold"/>
                <a:sym typeface="Montserrat SemiBold"/>
              </a:rPr>
              <a:t>A4. </a:t>
            </a:r>
            <a:r>
              <a:rPr lang="ko-KR" altLang="en-US" sz="1700" dirty="0">
                <a:latin typeface="+mn-ea"/>
                <a:ea typeface="+mn-ea"/>
                <a:cs typeface="Montserrat SemiBold"/>
                <a:sym typeface="Montserrat SemiBold"/>
              </a:rPr>
              <a:t>저희가 모델을 구현하는 과정에 있어서 오디오 데이터에 대해서 </a:t>
            </a:r>
            <a:r>
              <a:rPr lang="en-US" altLang="ko-KR" sz="1700" dirty="0">
                <a:latin typeface="+mn-ea"/>
                <a:ea typeface="+mn-ea"/>
                <a:cs typeface="Montserrat SemiBold"/>
                <a:sym typeface="Montserrat SemiBold"/>
              </a:rPr>
              <a:t>SVM </a:t>
            </a:r>
            <a:r>
              <a:rPr lang="ko-KR" altLang="en-US" sz="1700" dirty="0">
                <a:latin typeface="+mn-ea"/>
                <a:ea typeface="+mn-ea"/>
                <a:cs typeface="Montserrat SemiBold"/>
                <a:sym typeface="Montserrat SemiBold"/>
              </a:rPr>
              <a:t>모델로 구현을 해보았고</a:t>
            </a:r>
            <a:r>
              <a:rPr lang="en-US" altLang="ko-KR" sz="1700" dirty="0">
                <a:latin typeface="+mn-ea"/>
                <a:ea typeface="+mn-ea"/>
                <a:cs typeface="Montserrat SemiBold"/>
                <a:sym typeface="Montserrat SemiBold"/>
              </a:rPr>
              <a:t>, </a:t>
            </a:r>
            <a:r>
              <a:rPr lang="ko-KR" altLang="en-US" sz="1700" dirty="0">
                <a:latin typeface="+mn-ea"/>
                <a:ea typeface="+mn-ea"/>
                <a:cs typeface="Montserrat SemiBold"/>
                <a:sym typeface="Montserrat SemiBold"/>
              </a:rPr>
              <a:t>이를 </a:t>
            </a:r>
            <a:r>
              <a:rPr lang="ko-KR" altLang="en-US" sz="1700" dirty="0" err="1">
                <a:latin typeface="+mn-ea"/>
                <a:ea typeface="+mn-ea"/>
                <a:cs typeface="Montserrat SemiBold"/>
                <a:sym typeface="Montserrat SemiBold"/>
              </a:rPr>
              <a:t>머신러닝인지</a:t>
            </a:r>
            <a:r>
              <a:rPr lang="ko-KR" altLang="en-US" sz="1700" dirty="0">
                <a:latin typeface="+mn-ea"/>
                <a:ea typeface="+mn-ea"/>
                <a:cs typeface="Montserrat SemiBold"/>
                <a:sym typeface="Montserrat SemiBold"/>
              </a:rPr>
              <a:t> </a:t>
            </a:r>
            <a:r>
              <a:rPr lang="ko-KR" altLang="en-US" sz="1700" dirty="0" err="1">
                <a:latin typeface="+mn-ea"/>
                <a:ea typeface="+mn-ea"/>
                <a:cs typeface="Montserrat SemiBold"/>
                <a:sym typeface="Montserrat SemiBold"/>
              </a:rPr>
              <a:t>딥러닝인지</a:t>
            </a:r>
            <a:r>
              <a:rPr lang="ko-KR" altLang="en-US" sz="1700" dirty="0">
                <a:latin typeface="+mn-ea"/>
                <a:ea typeface="+mn-ea"/>
                <a:cs typeface="Montserrat SemiBold"/>
                <a:sym typeface="Montserrat SemiBold"/>
              </a:rPr>
              <a:t> 인지를 못하고 있었다가 </a:t>
            </a:r>
            <a:r>
              <a:rPr lang="ko-KR" altLang="en-US" sz="1700" dirty="0" err="1">
                <a:latin typeface="+mn-ea"/>
                <a:ea typeface="+mn-ea"/>
                <a:cs typeface="Montserrat SemiBold"/>
                <a:sym typeface="Montserrat SemiBold"/>
              </a:rPr>
              <a:t>머신러닝</a:t>
            </a:r>
            <a:r>
              <a:rPr lang="ko-KR" altLang="en-US" sz="1700" dirty="0">
                <a:latin typeface="+mn-ea"/>
                <a:ea typeface="+mn-ea"/>
                <a:cs typeface="Montserrat SemiBold"/>
                <a:sym typeface="Montserrat SemiBold"/>
              </a:rPr>
              <a:t> 모델로 돌려봤을 때 뚜렷한 한계가 있다고 생각하여 이를 개선하고자 </a:t>
            </a:r>
            <a:r>
              <a:rPr lang="en-US" altLang="ko-KR" sz="1700" dirty="0" err="1">
                <a:latin typeface="+mn-ea"/>
                <a:ea typeface="+mn-ea"/>
                <a:cs typeface="Montserrat SemiBold"/>
                <a:sym typeface="Montserrat SemiBold"/>
              </a:rPr>
              <a:t>Keras</a:t>
            </a:r>
            <a:r>
              <a:rPr lang="en-US" altLang="ko-KR" sz="1700" dirty="0">
                <a:latin typeface="+mn-ea"/>
                <a:ea typeface="+mn-ea"/>
                <a:cs typeface="Montserrat SemiBold"/>
                <a:sym typeface="Montserrat SemiBold"/>
              </a:rPr>
              <a:t> MLP</a:t>
            </a:r>
            <a:r>
              <a:rPr lang="ko-KR" altLang="en-US" sz="1700" dirty="0">
                <a:latin typeface="+mn-ea"/>
                <a:ea typeface="+mn-ea"/>
                <a:cs typeface="Montserrat SemiBold"/>
                <a:sym typeface="Montserrat SemiBold"/>
              </a:rPr>
              <a:t>를 활용하게 되었고</a:t>
            </a:r>
            <a:r>
              <a:rPr lang="en-US" altLang="ko-KR" sz="1700" dirty="0">
                <a:latin typeface="+mn-ea"/>
                <a:ea typeface="+mn-ea"/>
                <a:cs typeface="Montserrat SemiBold"/>
                <a:sym typeface="Montserrat SemiBold"/>
              </a:rPr>
              <a:t>, dense layer</a:t>
            </a:r>
            <a:r>
              <a:rPr lang="ko-KR" altLang="en-US" sz="1700" dirty="0">
                <a:latin typeface="+mn-ea"/>
                <a:ea typeface="+mn-ea"/>
                <a:cs typeface="Montserrat SemiBold"/>
                <a:sym typeface="Montserrat SemiBold"/>
              </a:rPr>
              <a:t>가 </a:t>
            </a:r>
            <a:r>
              <a:rPr lang="en-US" altLang="ko-KR" sz="1700" dirty="0">
                <a:latin typeface="+mn-ea"/>
                <a:ea typeface="+mn-ea"/>
                <a:cs typeface="Montserrat SemiBold"/>
                <a:sym typeface="Montserrat SemiBold"/>
              </a:rPr>
              <a:t>GPU</a:t>
            </a:r>
            <a:r>
              <a:rPr lang="ko-KR" altLang="en-US" sz="1700" dirty="0">
                <a:latin typeface="+mn-ea"/>
                <a:ea typeface="+mn-ea"/>
                <a:cs typeface="Montserrat SemiBold"/>
                <a:sym typeface="Montserrat SemiBold"/>
              </a:rPr>
              <a:t>의 성능을 더 효과적으로 이용할 수 있다고 생각하여 활용하게 되었습니다</a:t>
            </a:r>
            <a:r>
              <a:rPr lang="en-US" altLang="ko-KR" sz="1700" dirty="0">
                <a:latin typeface="+mn-ea"/>
                <a:ea typeface="+mn-ea"/>
                <a:cs typeface="Montserrat SemiBold"/>
                <a:sym typeface="Montserrat SemiBold"/>
              </a:rPr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700" dirty="0">
              <a:latin typeface="+mn-ea"/>
              <a:ea typeface="+mn-ea"/>
              <a:cs typeface="Montserrat SemiBold"/>
              <a:sym typeface="Montserrat SemiBold"/>
            </a:endParaRPr>
          </a:p>
          <a:p>
            <a:pPr algn="ctr"/>
            <a:r>
              <a:rPr lang="en-US" altLang="ko-KR" sz="1700" dirty="0">
                <a:latin typeface="+mn-ea"/>
                <a:ea typeface="+mn-ea"/>
                <a:cs typeface="Montserrat SemiBold"/>
                <a:sym typeface="Montserrat SemiBold"/>
              </a:rPr>
              <a:t>*A4 </a:t>
            </a:r>
            <a:r>
              <a:rPr lang="ko-KR" altLang="en-US" sz="1700" dirty="0">
                <a:latin typeface="+mn-ea"/>
                <a:ea typeface="+mn-ea"/>
                <a:cs typeface="Montserrat SemiBold"/>
                <a:sym typeface="Montserrat SemiBold"/>
              </a:rPr>
              <a:t>보충</a:t>
            </a:r>
            <a:r>
              <a:rPr lang="en-US" altLang="ko-KR" sz="1700" dirty="0">
                <a:latin typeface="+mn-ea"/>
                <a:ea typeface="+mn-ea"/>
                <a:cs typeface="Montserrat SemiBold"/>
                <a:sym typeface="Montserrat SemiBold"/>
              </a:rPr>
              <a:t>: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deep learning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은 기본적으로 큰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data set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에서 더 좋은 성능을 보이며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, 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적은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data set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에서는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overfitting 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유발 가능성이 커집니다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. 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이번 프로젝트에선 파킨슨병 예측이라는 주제로 의료용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data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라는 한계로 인해 충분한 수의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data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가 아닌 적은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data set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이 있었으며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, </a:t>
            </a:r>
            <a:r>
              <a:rPr lang="ko-KR" altLang="en-US" sz="1700" dirty="0" err="1">
                <a:latin typeface="+mn-ea"/>
                <a:ea typeface="+mn-ea"/>
                <a:cs typeface="Montserrat SemiBold"/>
              </a:rPr>
              <a:t>파킨슨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 병 예측에 사용되는 특성 역시 복잡한 관계를 학습하는 데 필요한 </a:t>
            </a:r>
            <a:r>
              <a:rPr lang="ko-KR" altLang="en-US" sz="1700" dirty="0" err="1">
                <a:latin typeface="+mn-ea"/>
                <a:ea typeface="+mn-ea"/>
                <a:cs typeface="Montserrat SemiBold"/>
              </a:rPr>
              <a:t>딥러닝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 모델에 덜 적합했다고 볼 수 있습니다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.</a:t>
            </a:r>
          </a:p>
          <a:p>
            <a:pPr algn="ctr"/>
            <a:r>
              <a:rPr lang="en-US" altLang="ko-KR" sz="1700" dirty="0">
                <a:latin typeface="+mn-ea"/>
                <a:ea typeface="+mn-ea"/>
                <a:cs typeface="Montserrat SemiBold"/>
              </a:rPr>
              <a:t>Data set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에서 사용된 특성들의 가중치를 나타낸 표를 확인하였을 때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, SVM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의 경우엔 각 가중치를 통해서 각 특성이 결과값에 어떠한 영향을 미쳤는지 직관적으로 이해할 수 있는 반면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,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deep learning model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을 사용한 경우엔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layer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가 추가되면서 각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layer 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가중치들이 나타나게 되고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, 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이를 통한 해석이 어려워졌습니다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.</a:t>
            </a:r>
          </a:p>
          <a:p>
            <a:pPr algn="ctr"/>
            <a:r>
              <a:rPr lang="ko-KR" altLang="en-US" sz="1700" dirty="0">
                <a:latin typeface="+mn-ea"/>
                <a:ea typeface="+mn-ea"/>
                <a:cs typeface="Montserrat SemiBold"/>
              </a:rPr>
              <a:t>그러나 결과적으로 혼동 </a:t>
            </a:r>
            <a:r>
              <a:rPr lang="ko-KR" altLang="en-US" sz="1700" dirty="0" err="1">
                <a:latin typeface="+mn-ea"/>
                <a:ea typeface="+mn-ea"/>
                <a:cs typeface="Montserrat SemiBold"/>
              </a:rPr>
              <a:t>행렬표와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F1 score 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값을 비교하였을 때는 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deep learning </a:t>
            </a:r>
            <a:r>
              <a:rPr lang="ko-KR" altLang="en-US" sz="1700" dirty="0">
                <a:latin typeface="+mn-ea"/>
                <a:ea typeface="+mn-ea"/>
                <a:cs typeface="Montserrat SemiBold"/>
              </a:rPr>
              <a:t>모델을 활용하였을 때 정확도가 더 높게 나온 것을 알 수 있습니다</a:t>
            </a:r>
            <a:r>
              <a:rPr lang="en-US" altLang="ko-KR" sz="1700" dirty="0">
                <a:latin typeface="+mn-ea"/>
                <a:ea typeface="+mn-ea"/>
                <a:cs typeface="Montserrat SemiBold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32" name="Google Shape;632;p44"/>
          <p:cNvGrpSpPr/>
          <p:nvPr/>
        </p:nvGrpSpPr>
        <p:grpSpPr>
          <a:xfrm>
            <a:off x="77379" y="1256892"/>
            <a:ext cx="348215" cy="307787"/>
            <a:chOff x="-37385100" y="3949908"/>
            <a:chExt cx="321350" cy="318225"/>
          </a:xfrm>
        </p:grpSpPr>
        <p:sp>
          <p:nvSpPr>
            <p:cNvPr id="633" name="Google Shape;633;p44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139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C1C4"/>
        </a:soli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55"/>
          <p:cNvGrpSpPr/>
          <p:nvPr/>
        </p:nvGrpSpPr>
        <p:grpSpPr>
          <a:xfrm>
            <a:off x="3221422" y="1034909"/>
            <a:ext cx="5605907" cy="3589362"/>
            <a:chOff x="7617850" y="2063282"/>
            <a:chExt cx="799565" cy="670282"/>
          </a:xfrm>
        </p:grpSpPr>
        <p:cxnSp>
          <p:nvCxnSpPr>
            <p:cNvPr id="847" name="Google Shape;847;p55"/>
            <p:cNvCxnSpPr/>
            <p:nvPr/>
          </p:nvCxnSpPr>
          <p:spPr>
            <a:xfrm rot="10800000">
              <a:off x="7638418" y="2095414"/>
              <a:ext cx="111300" cy="129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55"/>
            <p:cNvCxnSpPr/>
            <p:nvPr/>
          </p:nvCxnSpPr>
          <p:spPr>
            <a:xfrm rot="10800000" flipH="1">
              <a:off x="8285570" y="2095414"/>
              <a:ext cx="111300" cy="129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55"/>
            <p:cNvCxnSpPr/>
            <p:nvPr/>
          </p:nvCxnSpPr>
          <p:spPr>
            <a:xfrm flipH="1">
              <a:off x="7638418" y="2603664"/>
              <a:ext cx="111300" cy="129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55"/>
            <p:cNvCxnSpPr/>
            <p:nvPr/>
          </p:nvCxnSpPr>
          <p:spPr>
            <a:xfrm>
              <a:off x="8285570" y="2603664"/>
              <a:ext cx="111300" cy="1299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55"/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55"/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3" name="Google Shape;853;p55"/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854" name="Google Shape;854;p55"/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855" name="Google Shape;855;p55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55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55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55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9" name="Google Shape;859;p55"/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860" name="Google Shape;860;p55"/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55"/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55"/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55"/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864" name="Google Shape;864;p55"/>
          <p:cNvSpPr txBox="1"/>
          <p:nvPr/>
        </p:nvSpPr>
        <p:spPr>
          <a:xfrm>
            <a:off x="1312350" y="4909700"/>
            <a:ext cx="95673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감사합니다</a:t>
            </a:r>
            <a:endParaRPr sz="5800" b="0" i="0" u="none" strike="noStrike" cap="non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5" name="Google Shape;865;p55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32"/>
          <p:cNvGrpSpPr/>
          <p:nvPr/>
        </p:nvGrpSpPr>
        <p:grpSpPr>
          <a:xfrm>
            <a:off x="901700" y="2721114"/>
            <a:ext cx="3158100" cy="1415941"/>
            <a:chOff x="901700" y="2721114"/>
            <a:chExt cx="3158100" cy="1415941"/>
          </a:xfrm>
        </p:grpSpPr>
        <p:sp>
          <p:nvSpPr>
            <p:cNvPr id="393" name="Google Shape;393;p32"/>
            <p:cNvSpPr txBox="1"/>
            <p:nvPr/>
          </p:nvSpPr>
          <p:spPr>
            <a:xfrm>
              <a:off x="901700" y="2721114"/>
              <a:ext cx="1996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Part 1</a:t>
              </a:r>
              <a:endParaRPr sz="4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394" name="Google Shape;394;p32"/>
            <p:cNvSpPr txBox="1"/>
            <p:nvPr/>
          </p:nvSpPr>
          <p:spPr>
            <a:xfrm>
              <a:off x="901700" y="3490555"/>
              <a:ext cx="3158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Introduction</a:t>
              </a:r>
              <a:endParaRPr/>
            </a:p>
          </p:txBody>
        </p:sp>
      </p:grpSp>
      <p:sp>
        <p:nvSpPr>
          <p:cNvPr id="395" name="Google Shape;395;p32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0" name="Google Shape;400;p33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1" name="Google Shape;401;p33"/>
          <p:cNvSpPr txBox="1"/>
          <p:nvPr/>
        </p:nvSpPr>
        <p:spPr>
          <a:xfrm>
            <a:off x="1447800" y="254000"/>
            <a:ext cx="557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Introduction</a:t>
            </a:r>
            <a:endParaRPr sz="1200"/>
          </a:p>
        </p:txBody>
      </p:sp>
      <p:sp>
        <p:nvSpPr>
          <p:cNvPr id="402" name="Google Shape;402;p33"/>
          <p:cNvSpPr txBox="1"/>
          <p:nvPr/>
        </p:nvSpPr>
        <p:spPr>
          <a:xfrm>
            <a:off x="583709" y="345588"/>
            <a:ext cx="8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1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03" name="Google Shape;403;p33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33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05" name="Google Shape;405;p33"/>
          <p:cNvPicPr preferRelativeResize="0"/>
          <p:nvPr/>
        </p:nvPicPr>
        <p:blipFill rotWithShape="1">
          <a:blip r:embed="rId3">
            <a:alphaModFix/>
          </a:blip>
          <a:srcRect b="17184"/>
          <a:stretch/>
        </p:blipFill>
        <p:spPr>
          <a:xfrm>
            <a:off x="1120300" y="3031450"/>
            <a:ext cx="4235450" cy="350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3"/>
          <p:cNvSpPr txBox="1"/>
          <p:nvPr/>
        </p:nvSpPr>
        <p:spPr>
          <a:xfrm>
            <a:off x="1120300" y="1387900"/>
            <a:ext cx="10757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파킨슨병 환자의 특징 중 하나인 </a:t>
            </a:r>
            <a:r>
              <a:rPr lang="en-US" sz="2600">
                <a:solidFill>
                  <a:srgbClr val="783F0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구어의 점진적인 퇴행</a:t>
            </a:r>
            <a:r>
              <a:rPr lang="en-US" sz="2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을 활용</a:t>
            </a:r>
            <a:endParaRPr sz="2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7" name="Google Shape;407;p33"/>
          <p:cNvSpPr txBox="1"/>
          <p:nvPr/>
        </p:nvSpPr>
        <p:spPr>
          <a:xfrm>
            <a:off x="319200" y="2719775"/>
            <a:ext cx="10757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8" name="Google Shape;408;p33"/>
          <p:cNvSpPr txBox="1"/>
          <p:nvPr/>
        </p:nvSpPr>
        <p:spPr>
          <a:xfrm>
            <a:off x="619675" y="2070813"/>
            <a:ext cx="107577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→</a:t>
            </a:r>
            <a:r>
              <a:rPr lang="en-US" sz="2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파킨슨병 환자의 ‘음성 데이터’와 ‘그림 데이터’를 이용한 예측 모델 생성</a:t>
            </a:r>
            <a:endParaRPr sz="2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5765625" y="2537325"/>
            <a:ext cx="5896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실생활에서 쉽게 비침습적 방법으로 </a:t>
            </a: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파킨슨병 조기 진단에 도움이 될 수 있을까?</a:t>
            </a: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410" name="Google Shape;410;p33"/>
          <p:cNvGrpSpPr/>
          <p:nvPr/>
        </p:nvGrpSpPr>
        <p:grpSpPr>
          <a:xfrm>
            <a:off x="619679" y="1363089"/>
            <a:ext cx="500631" cy="495763"/>
            <a:chOff x="-37385100" y="3949908"/>
            <a:chExt cx="321350" cy="318225"/>
          </a:xfrm>
        </p:grpSpPr>
        <p:sp>
          <p:nvSpPr>
            <p:cNvPr id="411" name="Google Shape;411;p33"/>
            <p:cNvSpPr/>
            <p:nvPr/>
          </p:nvSpPr>
          <p:spPr>
            <a:xfrm>
              <a:off x="-37190575" y="4145233"/>
              <a:ext cx="126825" cy="122900"/>
            </a:xfrm>
            <a:custGeom>
              <a:avLst/>
              <a:gdLst/>
              <a:ahLst/>
              <a:cxnLst/>
              <a:rect l="l" t="t" r="r" b="b"/>
              <a:pathLst>
                <a:path w="5073" h="4916" extrusionOk="0">
                  <a:moveTo>
                    <a:pt x="2238" y="1"/>
                  </a:moveTo>
                  <a:cubicBezTo>
                    <a:pt x="1986" y="442"/>
                    <a:pt x="1671" y="820"/>
                    <a:pt x="1324" y="1229"/>
                  </a:cubicBezTo>
                  <a:cubicBezTo>
                    <a:pt x="946" y="1671"/>
                    <a:pt x="473" y="1986"/>
                    <a:pt x="1" y="2238"/>
                  </a:cubicBezTo>
                  <a:lnTo>
                    <a:pt x="2206" y="4443"/>
                  </a:lnTo>
                  <a:cubicBezTo>
                    <a:pt x="2521" y="4758"/>
                    <a:pt x="2923" y="4916"/>
                    <a:pt x="3325" y="4916"/>
                  </a:cubicBezTo>
                  <a:cubicBezTo>
                    <a:pt x="3726" y="4916"/>
                    <a:pt x="4128" y="4758"/>
                    <a:pt x="4443" y="4443"/>
                  </a:cubicBezTo>
                  <a:cubicBezTo>
                    <a:pt x="5073" y="3813"/>
                    <a:pt x="5073" y="2836"/>
                    <a:pt x="4443" y="2206"/>
                  </a:cubicBezTo>
                  <a:lnTo>
                    <a:pt x="22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-37385100" y="3949908"/>
              <a:ext cx="248125" cy="248950"/>
            </a:xfrm>
            <a:custGeom>
              <a:avLst/>
              <a:gdLst/>
              <a:ahLst/>
              <a:cxnLst/>
              <a:rect l="l" t="t" r="r" b="b"/>
              <a:pathLst>
                <a:path w="9925" h="9958" extrusionOk="0">
                  <a:moveTo>
                    <a:pt x="4978" y="1702"/>
                  </a:moveTo>
                  <a:cubicBezTo>
                    <a:pt x="6774" y="1702"/>
                    <a:pt x="8286" y="3214"/>
                    <a:pt x="8286" y="5010"/>
                  </a:cubicBezTo>
                  <a:cubicBezTo>
                    <a:pt x="8254" y="5892"/>
                    <a:pt x="7939" y="6711"/>
                    <a:pt x="7341" y="7310"/>
                  </a:cubicBezTo>
                  <a:cubicBezTo>
                    <a:pt x="6742" y="7908"/>
                    <a:pt x="5923" y="8318"/>
                    <a:pt x="4978" y="8318"/>
                  </a:cubicBezTo>
                  <a:cubicBezTo>
                    <a:pt x="3151" y="8318"/>
                    <a:pt x="1670" y="6837"/>
                    <a:pt x="1670" y="5010"/>
                  </a:cubicBezTo>
                  <a:cubicBezTo>
                    <a:pt x="1670" y="3214"/>
                    <a:pt x="3151" y="1702"/>
                    <a:pt x="4978" y="1702"/>
                  </a:cubicBezTo>
                  <a:close/>
                  <a:moveTo>
                    <a:pt x="4978" y="1"/>
                  </a:moveTo>
                  <a:cubicBezTo>
                    <a:pt x="2268" y="1"/>
                    <a:pt x="0" y="2269"/>
                    <a:pt x="0" y="4978"/>
                  </a:cubicBezTo>
                  <a:cubicBezTo>
                    <a:pt x="0" y="7688"/>
                    <a:pt x="2268" y="9956"/>
                    <a:pt x="4978" y="9956"/>
                  </a:cubicBezTo>
                  <a:cubicBezTo>
                    <a:pt x="5013" y="9957"/>
                    <a:pt x="5048" y="9957"/>
                    <a:pt x="5083" y="9957"/>
                  </a:cubicBezTo>
                  <a:cubicBezTo>
                    <a:pt x="6367" y="9957"/>
                    <a:pt x="7586" y="9395"/>
                    <a:pt x="8506" y="8444"/>
                  </a:cubicBezTo>
                  <a:cubicBezTo>
                    <a:pt x="9420" y="7499"/>
                    <a:pt x="9924" y="6270"/>
                    <a:pt x="9924" y="4978"/>
                  </a:cubicBezTo>
                  <a:cubicBezTo>
                    <a:pt x="9924" y="2269"/>
                    <a:pt x="7687" y="1"/>
                    <a:pt x="49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3" name="Google Shape;4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6475" y="3861500"/>
            <a:ext cx="2615100" cy="25242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3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34"/>
          <p:cNvGrpSpPr/>
          <p:nvPr/>
        </p:nvGrpSpPr>
        <p:grpSpPr>
          <a:xfrm>
            <a:off x="901700" y="2721114"/>
            <a:ext cx="3158100" cy="1410811"/>
            <a:chOff x="901700" y="2721114"/>
            <a:chExt cx="3158100" cy="1410811"/>
          </a:xfrm>
        </p:grpSpPr>
        <p:sp>
          <p:nvSpPr>
            <p:cNvPr id="419" name="Google Shape;419;p34"/>
            <p:cNvSpPr txBox="1"/>
            <p:nvPr/>
          </p:nvSpPr>
          <p:spPr>
            <a:xfrm>
              <a:off x="901700" y="2721114"/>
              <a:ext cx="1996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44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Part 2</a:t>
              </a:r>
              <a:endParaRPr sz="4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420" name="Google Shape;420;p34"/>
            <p:cNvSpPr txBox="1"/>
            <p:nvPr/>
          </p:nvSpPr>
          <p:spPr>
            <a:xfrm>
              <a:off x="901700" y="3490555"/>
              <a:ext cx="3158100" cy="6413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sz="3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 </a:t>
              </a:r>
              <a:r>
                <a:rPr lang="en-US" altLang="ko-KR" sz="3600">
                  <a:solidFill>
                    <a:schemeClr val="dk1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Audio Model</a:t>
              </a:r>
              <a:endParaRPr/>
            </a:p>
          </p:txBody>
        </p:sp>
      </p:grpSp>
      <p:sp>
        <p:nvSpPr>
          <p:cNvPr id="421" name="Google Shape;421;p34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6" name="Google Shape;426;p35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7" name="Google Shape;427;p35"/>
          <p:cNvSpPr txBox="1"/>
          <p:nvPr/>
        </p:nvSpPr>
        <p:spPr>
          <a:xfrm>
            <a:off x="1676400" y="330200"/>
            <a:ext cx="6199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</a:t>
            </a:r>
            <a:endParaRPr/>
          </a:p>
        </p:txBody>
      </p:sp>
      <p:sp>
        <p:nvSpPr>
          <p:cNvPr id="428" name="Google Shape;428;p35"/>
          <p:cNvSpPr txBox="1"/>
          <p:nvPr/>
        </p:nvSpPr>
        <p:spPr>
          <a:xfrm>
            <a:off x="583697" y="345600"/>
            <a:ext cx="109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9" name="Google Shape;429;p35"/>
          <p:cNvSpPr/>
          <p:nvPr/>
        </p:nvSpPr>
        <p:spPr>
          <a:xfrm>
            <a:off x="226125" y="1930400"/>
            <a:ext cx="3162300" cy="316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0" name="Google Shape;430;p35"/>
          <p:cNvSpPr txBox="1"/>
          <p:nvPr/>
        </p:nvSpPr>
        <p:spPr>
          <a:xfrm>
            <a:off x="1336117" y="5400524"/>
            <a:ext cx="205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5"/>
          <p:cNvSpPr/>
          <p:nvPr/>
        </p:nvSpPr>
        <p:spPr>
          <a:xfrm>
            <a:off x="3657250" y="1930400"/>
            <a:ext cx="3162300" cy="316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2" name="Google Shape;432;p35"/>
          <p:cNvSpPr txBox="1"/>
          <p:nvPr/>
        </p:nvSpPr>
        <p:spPr>
          <a:xfrm>
            <a:off x="5082617" y="5400524"/>
            <a:ext cx="205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8274125" y="1930400"/>
            <a:ext cx="3162300" cy="3162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4" name="Google Shape;434;p35"/>
          <p:cNvSpPr txBox="1"/>
          <p:nvPr/>
        </p:nvSpPr>
        <p:spPr>
          <a:xfrm>
            <a:off x="8829117" y="5400524"/>
            <a:ext cx="205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5" name="Google Shape;435;p35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6" name="Google Shape;436;p35"/>
          <p:cNvSpPr txBox="1"/>
          <p:nvPr/>
        </p:nvSpPr>
        <p:spPr>
          <a:xfrm>
            <a:off x="342750" y="5448975"/>
            <a:ext cx="11562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파킨슨 병 환자의 음성 신호 및 손그림 데이터를 이용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파킨슨 병의 유무를 판단</a:t>
            </a:r>
            <a:endParaRPr sz="2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37" name="Google Shape;437;p35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438" name="Google Shape;438;p35"/>
          <p:cNvGrpSpPr/>
          <p:nvPr/>
        </p:nvGrpSpPr>
        <p:grpSpPr>
          <a:xfrm>
            <a:off x="994468" y="2554001"/>
            <a:ext cx="1625608" cy="1749991"/>
            <a:chOff x="-33277650" y="3226875"/>
            <a:chExt cx="277275" cy="291850"/>
          </a:xfrm>
        </p:grpSpPr>
        <p:sp>
          <p:nvSpPr>
            <p:cNvPr id="439" name="Google Shape;439;p35"/>
            <p:cNvSpPr/>
            <p:nvPr/>
          </p:nvSpPr>
          <p:spPr>
            <a:xfrm>
              <a:off x="-33071300" y="3440725"/>
              <a:ext cx="33100" cy="33900"/>
            </a:xfrm>
            <a:custGeom>
              <a:avLst/>
              <a:gdLst/>
              <a:ahLst/>
              <a:cxnLst/>
              <a:rect l="l" t="t" r="r" b="b"/>
              <a:pathLst>
                <a:path w="1324" h="1356" extrusionOk="0">
                  <a:moveTo>
                    <a:pt x="662" y="0"/>
                  </a:moveTo>
                  <a:cubicBezTo>
                    <a:pt x="284" y="0"/>
                    <a:pt x="1" y="315"/>
                    <a:pt x="1" y="693"/>
                  </a:cubicBezTo>
                  <a:cubicBezTo>
                    <a:pt x="1" y="1040"/>
                    <a:pt x="284" y="1355"/>
                    <a:pt x="662" y="1355"/>
                  </a:cubicBezTo>
                  <a:cubicBezTo>
                    <a:pt x="1040" y="1355"/>
                    <a:pt x="1324" y="1040"/>
                    <a:pt x="1324" y="693"/>
                  </a:cubicBezTo>
                  <a:cubicBezTo>
                    <a:pt x="1324" y="315"/>
                    <a:pt x="1040" y="0"/>
                    <a:pt x="662" y="0"/>
                  </a:cubicBez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-33157925" y="3227275"/>
              <a:ext cx="17350" cy="103200"/>
            </a:xfrm>
            <a:custGeom>
              <a:avLst/>
              <a:gdLst/>
              <a:ahLst/>
              <a:cxnLst/>
              <a:rect l="l" t="t" r="r" b="b"/>
              <a:pathLst>
                <a:path w="694" h="4128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128"/>
                  </a:lnTo>
                  <a:cubicBezTo>
                    <a:pt x="95" y="4096"/>
                    <a:pt x="221" y="4096"/>
                    <a:pt x="347" y="4096"/>
                  </a:cubicBezTo>
                  <a:cubicBezTo>
                    <a:pt x="473" y="4096"/>
                    <a:pt x="567" y="4096"/>
                    <a:pt x="693" y="412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-33175250" y="3347650"/>
              <a:ext cx="51200" cy="51350"/>
            </a:xfrm>
            <a:custGeom>
              <a:avLst/>
              <a:gdLst/>
              <a:ahLst/>
              <a:cxnLst/>
              <a:rect l="l" t="t" r="r" b="b"/>
              <a:pathLst>
                <a:path w="2048" h="2054" extrusionOk="0">
                  <a:moveTo>
                    <a:pt x="938" y="0"/>
                  </a:moveTo>
                  <a:cubicBezTo>
                    <a:pt x="417" y="0"/>
                    <a:pt x="0" y="451"/>
                    <a:pt x="0" y="1014"/>
                  </a:cubicBezTo>
                  <a:cubicBezTo>
                    <a:pt x="0" y="1549"/>
                    <a:pt x="473" y="2054"/>
                    <a:pt x="1040" y="2054"/>
                  </a:cubicBezTo>
                  <a:cubicBezTo>
                    <a:pt x="1575" y="2054"/>
                    <a:pt x="2048" y="1581"/>
                    <a:pt x="2048" y="1014"/>
                  </a:cubicBezTo>
                  <a:cubicBezTo>
                    <a:pt x="2048" y="447"/>
                    <a:pt x="1575" y="6"/>
                    <a:pt x="1040" y="6"/>
                  </a:cubicBezTo>
                  <a:cubicBezTo>
                    <a:pt x="1006" y="2"/>
                    <a:pt x="972" y="0"/>
                    <a:pt x="938" y="0"/>
                  </a:cubicBez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-33224875" y="3404500"/>
              <a:ext cx="159900" cy="114225"/>
            </a:xfrm>
            <a:custGeom>
              <a:avLst/>
              <a:gdLst/>
              <a:ahLst/>
              <a:cxnLst/>
              <a:rect l="l" t="t" r="r" b="b"/>
              <a:pathLst>
                <a:path w="6396" h="4569" extrusionOk="0">
                  <a:moveTo>
                    <a:pt x="1954" y="0"/>
                  </a:moveTo>
                  <a:lnTo>
                    <a:pt x="0" y="2520"/>
                  </a:lnTo>
                  <a:lnTo>
                    <a:pt x="0" y="4222"/>
                  </a:lnTo>
                  <a:cubicBezTo>
                    <a:pt x="0" y="4411"/>
                    <a:pt x="158" y="4568"/>
                    <a:pt x="347" y="4568"/>
                  </a:cubicBezTo>
                  <a:lnTo>
                    <a:pt x="3781" y="4568"/>
                  </a:lnTo>
                  <a:cubicBezTo>
                    <a:pt x="3970" y="4568"/>
                    <a:pt x="4127" y="4411"/>
                    <a:pt x="4127" y="4222"/>
                  </a:cubicBezTo>
                  <a:lnTo>
                    <a:pt x="4127" y="3875"/>
                  </a:lnTo>
                  <a:lnTo>
                    <a:pt x="5136" y="3875"/>
                  </a:lnTo>
                  <a:cubicBezTo>
                    <a:pt x="5577" y="3844"/>
                    <a:pt x="6018" y="3718"/>
                    <a:pt x="6396" y="3434"/>
                  </a:cubicBezTo>
                  <a:cubicBezTo>
                    <a:pt x="5986" y="3277"/>
                    <a:pt x="5608" y="2930"/>
                    <a:pt x="5514" y="2489"/>
                  </a:cubicBezTo>
                  <a:lnTo>
                    <a:pt x="4442" y="2489"/>
                  </a:lnTo>
                  <a:cubicBezTo>
                    <a:pt x="3497" y="2489"/>
                    <a:pt x="2741" y="1733"/>
                    <a:pt x="2741" y="788"/>
                  </a:cubicBezTo>
                  <a:lnTo>
                    <a:pt x="2741" y="410"/>
                  </a:lnTo>
                  <a:cubicBezTo>
                    <a:pt x="2426" y="315"/>
                    <a:pt x="2206" y="189"/>
                    <a:pt x="1954" y="0"/>
                  </a:cubicBez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-33141400" y="3312350"/>
              <a:ext cx="127625" cy="138625"/>
            </a:xfrm>
            <a:custGeom>
              <a:avLst/>
              <a:gdLst/>
              <a:ahLst/>
              <a:cxnLst/>
              <a:rect l="l" t="t" r="r" b="b"/>
              <a:pathLst>
                <a:path w="5105" h="5545" extrusionOk="0">
                  <a:moveTo>
                    <a:pt x="4128" y="0"/>
                  </a:moveTo>
                  <a:lnTo>
                    <a:pt x="694" y="662"/>
                  </a:lnTo>
                  <a:lnTo>
                    <a:pt x="694" y="1040"/>
                  </a:lnTo>
                  <a:cubicBezTo>
                    <a:pt x="1103" y="1355"/>
                    <a:pt x="1387" y="1827"/>
                    <a:pt x="1387" y="2426"/>
                  </a:cubicBezTo>
                  <a:cubicBezTo>
                    <a:pt x="1387" y="3245"/>
                    <a:pt x="788" y="3938"/>
                    <a:pt x="1" y="4127"/>
                  </a:cubicBezTo>
                  <a:lnTo>
                    <a:pt x="1" y="4505"/>
                  </a:lnTo>
                  <a:cubicBezTo>
                    <a:pt x="1" y="5072"/>
                    <a:pt x="473" y="5545"/>
                    <a:pt x="1009" y="5545"/>
                  </a:cubicBezTo>
                  <a:lnTo>
                    <a:pt x="2080" y="5545"/>
                  </a:lnTo>
                  <a:cubicBezTo>
                    <a:pt x="2238" y="4946"/>
                    <a:pt x="2742" y="4505"/>
                    <a:pt x="3372" y="4505"/>
                  </a:cubicBezTo>
                  <a:cubicBezTo>
                    <a:pt x="3624" y="4505"/>
                    <a:pt x="3844" y="4600"/>
                    <a:pt x="4065" y="4726"/>
                  </a:cubicBezTo>
                  <a:lnTo>
                    <a:pt x="4065" y="4127"/>
                  </a:lnTo>
                  <a:lnTo>
                    <a:pt x="4128" y="4127"/>
                  </a:lnTo>
                  <a:cubicBezTo>
                    <a:pt x="4443" y="4064"/>
                    <a:pt x="4758" y="3938"/>
                    <a:pt x="4916" y="3655"/>
                  </a:cubicBezTo>
                  <a:cubicBezTo>
                    <a:pt x="5105" y="3340"/>
                    <a:pt x="5105" y="2993"/>
                    <a:pt x="4947" y="2678"/>
                  </a:cubicBezTo>
                  <a:lnTo>
                    <a:pt x="4128" y="1008"/>
                  </a:lnTo>
                  <a:lnTo>
                    <a:pt x="4128" y="0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-33122500" y="3226875"/>
              <a:ext cx="122125" cy="83925"/>
            </a:xfrm>
            <a:custGeom>
              <a:avLst/>
              <a:gdLst/>
              <a:ahLst/>
              <a:cxnLst/>
              <a:rect l="l" t="t" r="r" b="b"/>
              <a:pathLst>
                <a:path w="4885" h="3357" extrusionOk="0">
                  <a:moveTo>
                    <a:pt x="3376" y="1"/>
                  </a:moveTo>
                  <a:cubicBezTo>
                    <a:pt x="3025" y="1"/>
                    <a:pt x="2679" y="143"/>
                    <a:pt x="2427" y="426"/>
                  </a:cubicBezTo>
                  <a:lnTo>
                    <a:pt x="2143" y="678"/>
                  </a:lnTo>
                  <a:lnTo>
                    <a:pt x="1" y="678"/>
                  </a:lnTo>
                  <a:lnTo>
                    <a:pt x="1" y="3356"/>
                  </a:lnTo>
                  <a:lnTo>
                    <a:pt x="4191" y="2537"/>
                  </a:lnTo>
                  <a:lnTo>
                    <a:pt x="4349" y="2379"/>
                  </a:lnTo>
                  <a:cubicBezTo>
                    <a:pt x="4884" y="1844"/>
                    <a:pt x="4884" y="962"/>
                    <a:pt x="4349" y="426"/>
                  </a:cubicBezTo>
                  <a:cubicBezTo>
                    <a:pt x="4081" y="143"/>
                    <a:pt x="3726" y="1"/>
                    <a:pt x="3376" y="1"/>
                  </a:cubicBez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-33277650" y="3245400"/>
              <a:ext cx="102400" cy="198500"/>
            </a:xfrm>
            <a:custGeom>
              <a:avLst/>
              <a:gdLst/>
              <a:ahLst/>
              <a:cxnLst/>
              <a:rect l="l" t="t" r="r" b="b"/>
              <a:pathLst>
                <a:path w="4096" h="7940" extrusionOk="0">
                  <a:moveTo>
                    <a:pt x="4096" y="0"/>
                  </a:moveTo>
                  <a:cubicBezTo>
                    <a:pt x="1828" y="95"/>
                    <a:pt x="0" y="1985"/>
                    <a:pt x="0" y="4316"/>
                  </a:cubicBezTo>
                  <a:cubicBezTo>
                    <a:pt x="0" y="5766"/>
                    <a:pt x="757" y="7120"/>
                    <a:pt x="1954" y="7939"/>
                  </a:cubicBezTo>
                  <a:lnTo>
                    <a:pt x="3592" y="5829"/>
                  </a:lnTo>
                  <a:cubicBezTo>
                    <a:pt x="3466" y="5576"/>
                    <a:pt x="3434" y="5356"/>
                    <a:pt x="3434" y="5104"/>
                  </a:cubicBezTo>
                  <a:cubicBezTo>
                    <a:pt x="3434" y="4568"/>
                    <a:pt x="3718" y="4033"/>
                    <a:pt x="4096" y="3718"/>
                  </a:cubicBezTo>
                  <a:lnTo>
                    <a:pt x="4096" y="0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0B539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35"/>
          <p:cNvGrpSpPr/>
          <p:nvPr/>
        </p:nvGrpSpPr>
        <p:grpSpPr>
          <a:xfrm>
            <a:off x="8920592" y="2535518"/>
            <a:ext cx="1869360" cy="1952045"/>
            <a:chOff x="-27691025" y="3175300"/>
            <a:chExt cx="251275" cy="295375"/>
          </a:xfrm>
        </p:grpSpPr>
        <p:sp>
          <p:nvSpPr>
            <p:cNvPr id="447" name="Google Shape;447;p35"/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adFill>
              <a:gsLst>
                <a:gs pos="0">
                  <a:srgbClr val="00FF00"/>
                </a:gs>
                <a:gs pos="62000">
                  <a:srgbClr val="A9FF80"/>
                </a:gs>
                <a:gs pos="100000">
                  <a:srgbClr val="FFFFFF"/>
                </a:gs>
                <a:gs pos="100000">
                  <a:srgbClr val="203E13"/>
                </a:gs>
              </a:gsLst>
              <a:lin ang="5400012" scaled="0"/>
            </a:gra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adFill>
              <a:gsLst>
                <a:gs pos="0">
                  <a:srgbClr val="00FF00"/>
                </a:gs>
                <a:gs pos="62000">
                  <a:srgbClr val="A9FF80"/>
                </a:gs>
                <a:gs pos="100000">
                  <a:srgbClr val="FFFFFF"/>
                </a:gs>
                <a:gs pos="100000">
                  <a:srgbClr val="203E13"/>
                </a:gs>
              </a:gsLst>
              <a:lin ang="5400012" scaled="0"/>
            </a:gra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gradFill>
              <a:gsLst>
                <a:gs pos="0">
                  <a:srgbClr val="00FF00"/>
                </a:gs>
                <a:gs pos="62000">
                  <a:srgbClr val="A9FF80"/>
                </a:gs>
                <a:gs pos="100000">
                  <a:srgbClr val="FFFFFF"/>
                </a:gs>
                <a:gs pos="100000">
                  <a:srgbClr val="203E13"/>
                </a:gs>
              </a:gsLst>
              <a:lin ang="5400012" scaled="0"/>
            </a:gra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gradFill>
              <a:gsLst>
                <a:gs pos="0">
                  <a:srgbClr val="00FF00"/>
                </a:gs>
                <a:gs pos="62000">
                  <a:srgbClr val="A9FF80"/>
                </a:gs>
                <a:gs pos="100000">
                  <a:srgbClr val="FFFFFF"/>
                </a:gs>
                <a:gs pos="100000">
                  <a:srgbClr val="203E13"/>
                </a:gs>
              </a:gsLst>
              <a:lin ang="5400012" scaled="0"/>
            </a:gradFill>
            <a:ln w="9525" cap="flat" cmpd="sng">
              <a:solidFill>
                <a:srgbClr val="274E1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35"/>
          <p:cNvSpPr/>
          <p:nvPr/>
        </p:nvSpPr>
        <p:spPr>
          <a:xfrm>
            <a:off x="7088384" y="3091173"/>
            <a:ext cx="797426" cy="840774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58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35"/>
          <p:cNvGrpSpPr/>
          <p:nvPr/>
        </p:nvGrpSpPr>
        <p:grpSpPr>
          <a:xfrm>
            <a:off x="4337940" y="2636551"/>
            <a:ext cx="1800915" cy="1750008"/>
            <a:chOff x="-40748275" y="3238700"/>
            <a:chExt cx="322600" cy="316950"/>
          </a:xfrm>
        </p:grpSpPr>
        <p:sp>
          <p:nvSpPr>
            <p:cNvPr id="453" name="Google Shape;453;p35"/>
            <p:cNvSpPr/>
            <p:nvPr/>
          </p:nvSpPr>
          <p:spPr>
            <a:xfrm>
              <a:off x="-40709675" y="32737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2710" y="0"/>
                  </a:moveTo>
                  <a:lnTo>
                    <a:pt x="1" y="2710"/>
                  </a:lnTo>
                  <a:lnTo>
                    <a:pt x="694" y="3371"/>
                  </a:lnTo>
                  <a:lnTo>
                    <a:pt x="3372" y="662"/>
                  </a:lnTo>
                  <a:lnTo>
                    <a:pt x="2710" y="0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-40578925" y="3247175"/>
              <a:ext cx="151250" cy="149475"/>
            </a:xfrm>
            <a:custGeom>
              <a:avLst/>
              <a:gdLst/>
              <a:ahLst/>
              <a:cxnLst/>
              <a:rect l="l" t="t" r="r" b="b"/>
              <a:pathLst>
                <a:path w="6050" h="5979" extrusionOk="0">
                  <a:moveTo>
                    <a:pt x="2663" y="0"/>
                  </a:moveTo>
                  <a:cubicBezTo>
                    <a:pt x="2552" y="0"/>
                    <a:pt x="2442" y="39"/>
                    <a:pt x="2363" y="118"/>
                  </a:cubicBezTo>
                  <a:lnTo>
                    <a:pt x="1261" y="1221"/>
                  </a:lnTo>
                  <a:lnTo>
                    <a:pt x="2678" y="2639"/>
                  </a:lnTo>
                  <a:cubicBezTo>
                    <a:pt x="2836" y="2796"/>
                    <a:pt x="2836" y="3080"/>
                    <a:pt x="2678" y="3237"/>
                  </a:cubicBezTo>
                  <a:cubicBezTo>
                    <a:pt x="2637" y="3278"/>
                    <a:pt x="2560" y="3302"/>
                    <a:pt x="2473" y="3302"/>
                  </a:cubicBezTo>
                  <a:cubicBezTo>
                    <a:pt x="2360" y="3302"/>
                    <a:pt x="2232" y="3263"/>
                    <a:pt x="2143" y="3174"/>
                  </a:cubicBezTo>
                  <a:lnTo>
                    <a:pt x="725" y="1756"/>
                  </a:lnTo>
                  <a:lnTo>
                    <a:pt x="0" y="2481"/>
                  </a:lnTo>
                  <a:lnTo>
                    <a:pt x="3529" y="5978"/>
                  </a:lnTo>
                  <a:lnTo>
                    <a:pt x="5892" y="3615"/>
                  </a:lnTo>
                  <a:cubicBezTo>
                    <a:pt x="6049" y="3458"/>
                    <a:pt x="6049" y="3174"/>
                    <a:pt x="5892" y="3017"/>
                  </a:cubicBezTo>
                  <a:lnTo>
                    <a:pt x="2962" y="118"/>
                  </a:lnTo>
                  <a:cubicBezTo>
                    <a:pt x="2883" y="39"/>
                    <a:pt x="2773" y="0"/>
                    <a:pt x="2663" y="0"/>
                  </a:cubicBez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-40678175" y="3305250"/>
              <a:ext cx="213475" cy="213475"/>
            </a:xfrm>
            <a:custGeom>
              <a:avLst/>
              <a:gdLst/>
              <a:ahLst/>
              <a:cxnLst/>
              <a:rect l="l" t="t" r="r" b="b"/>
              <a:pathLst>
                <a:path w="8539" h="8539" extrusionOk="0">
                  <a:moveTo>
                    <a:pt x="2679" y="0"/>
                  </a:moveTo>
                  <a:lnTo>
                    <a:pt x="1" y="2678"/>
                  </a:lnTo>
                  <a:lnTo>
                    <a:pt x="5861" y="8538"/>
                  </a:lnTo>
                  <a:lnTo>
                    <a:pt x="8539" y="5860"/>
                  </a:lnTo>
                  <a:lnTo>
                    <a:pt x="2679" y="0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-40513550" y="3469850"/>
              <a:ext cx="87875" cy="85800"/>
            </a:xfrm>
            <a:custGeom>
              <a:avLst/>
              <a:gdLst/>
              <a:ahLst/>
              <a:cxnLst/>
              <a:rect l="l" t="t" r="r" b="b"/>
              <a:pathLst>
                <a:path w="3515" h="3432" extrusionOk="0">
                  <a:moveTo>
                    <a:pt x="2426" y="1"/>
                  </a:moveTo>
                  <a:lnTo>
                    <a:pt x="0" y="2427"/>
                  </a:lnTo>
                  <a:lnTo>
                    <a:pt x="2899" y="3404"/>
                  </a:lnTo>
                  <a:cubicBezTo>
                    <a:pt x="2948" y="3423"/>
                    <a:pt x="2996" y="3432"/>
                    <a:pt x="3044" y="3432"/>
                  </a:cubicBezTo>
                  <a:cubicBezTo>
                    <a:pt x="3302" y="3432"/>
                    <a:pt x="3514" y="3166"/>
                    <a:pt x="3434" y="2899"/>
                  </a:cubicBezTo>
                  <a:lnTo>
                    <a:pt x="2426" y="1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-40738025" y="3404500"/>
              <a:ext cx="150450" cy="149475"/>
            </a:xfrm>
            <a:custGeom>
              <a:avLst/>
              <a:gdLst/>
              <a:ahLst/>
              <a:cxnLst/>
              <a:rect l="l" t="t" r="r" b="b"/>
              <a:pathLst>
                <a:path w="6018" h="5979" extrusionOk="0">
                  <a:moveTo>
                    <a:pt x="2521" y="0"/>
                  </a:moveTo>
                  <a:lnTo>
                    <a:pt x="1796" y="725"/>
                  </a:lnTo>
                  <a:lnTo>
                    <a:pt x="3308" y="2205"/>
                  </a:lnTo>
                  <a:cubicBezTo>
                    <a:pt x="3466" y="2363"/>
                    <a:pt x="3466" y="2646"/>
                    <a:pt x="3308" y="2804"/>
                  </a:cubicBezTo>
                  <a:cubicBezTo>
                    <a:pt x="3230" y="2883"/>
                    <a:pt x="3119" y="2922"/>
                    <a:pt x="3009" y="2922"/>
                  </a:cubicBezTo>
                  <a:cubicBezTo>
                    <a:pt x="2899" y="2922"/>
                    <a:pt x="2789" y="2883"/>
                    <a:pt x="2710" y="2804"/>
                  </a:cubicBezTo>
                  <a:lnTo>
                    <a:pt x="1229" y="1292"/>
                  </a:lnTo>
                  <a:lnTo>
                    <a:pt x="158" y="2363"/>
                  </a:lnTo>
                  <a:cubicBezTo>
                    <a:pt x="0" y="2520"/>
                    <a:pt x="0" y="2804"/>
                    <a:pt x="158" y="2962"/>
                  </a:cubicBezTo>
                  <a:lnTo>
                    <a:pt x="3056" y="5860"/>
                  </a:lnTo>
                  <a:cubicBezTo>
                    <a:pt x="3135" y="5939"/>
                    <a:pt x="3245" y="5978"/>
                    <a:pt x="3356" y="5978"/>
                  </a:cubicBezTo>
                  <a:cubicBezTo>
                    <a:pt x="3466" y="5978"/>
                    <a:pt x="3576" y="5939"/>
                    <a:pt x="3655" y="5860"/>
                  </a:cubicBezTo>
                  <a:lnTo>
                    <a:pt x="6018" y="3497"/>
                  </a:lnTo>
                  <a:lnTo>
                    <a:pt x="2521" y="0"/>
                  </a:ln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-40748275" y="3238700"/>
              <a:ext cx="92175" cy="87850"/>
            </a:xfrm>
            <a:custGeom>
              <a:avLst/>
              <a:gdLst/>
              <a:ahLst/>
              <a:cxnLst/>
              <a:rect l="l" t="t" r="r" b="b"/>
              <a:pathLst>
                <a:path w="3687" h="3514" extrusionOk="0">
                  <a:moveTo>
                    <a:pt x="2281" y="0"/>
                  </a:moveTo>
                  <a:cubicBezTo>
                    <a:pt x="1915" y="0"/>
                    <a:pt x="1545" y="142"/>
                    <a:pt x="1261" y="426"/>
                  </a:cubicBezTo>
                  <a:lnTo>
                    <a:pt x="568" y="1119"/>
                  </a:lnTo>
                  <a:cubicBezTo>
                    <a:pt x="1" y="1686"/>
                    <a:pt x="1" y="2568"/>
                    <a:pt x="568" y="3135"/>
                  </a:cubicBezTo>
                  <a:lnTo>
                    <a:pt x="946" y="3513"/>
                  </a:lnTo>
                  <a:lnTo>
                    <a:pt x="3687" y="804"/>
                  </a:lnTo>
                  <a:lnTo>
                    <a:pt x="3277" y="426"/>
                  </a:lnTo>
                  <a:cubicBezTo>
                    <a:pt x="3010" y="142"/>
                    <a:pt x="2647" y="0"/>
                    <a:pt x="2281" y="0"/>
                  </a:cubicBezTo>
                  <a:close/>
                </a:path>
              </a:pathLst>
            </a:custGeom>
            <a:gradFill>
              <a:gsLst>
                <a:gs pos="0">
                  <a:srgbClr val="00FFFF"/>
                </a:gs>
                <a:gs pos="100000">
                  <a:srgbClr val="4A86E8"/>
                </a:gs>
                <a:gs pos="100000">
                  <a:srgbClr val="39ABF9">
                    <a:alpha val="0"/>
                  </a:srgbClr>
                </a:gs>
                <a:gs pos="100000">
                  <a:srgbClr val="737373"/>
                </a:gs>
              </a:gsLst>
              <a:lin ang="5400012" scaled="0"/>
            </a:gra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36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4" name="Google Shape;464;p36"/>
          <p:cNvSpPr txBox="1"/>
          <p:nvPr/>
        </p:nvSpPr>
        <p:spPr>
          <a:xfrm>
            <a:off x="1676400" y="330200"/>
            <a:ext cx="6199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Audio data</a:t>
            </a:r>
            <a:endParaRPr/>
          </a:p>
        </p:txBody>
      </p:sp>
      <p:sp>
        <p:nvSpPr>
          <p:cNvPr id="465" name="Google Shape;465;p36"/>
          <p:cNvSpPr txBox="1"/>
          <p:nvPr/>
        </p:nvSpPr>
        <p:spPr>
          <a:xfrm>
            <a:off x="583697" y="345600"/>
            <a:ext cx="109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66" name="Google Shape;466;p36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7" name="Google Shape;467;p36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8" name="Google Shape;468;p36"/>
          <p:cNvSpPr txBox="1"/>
          <p:nvPr/>
        </p:nvSpPr>
        <p:spPr>
          <a:xfrm>
            <a:off x="301175" y="1270200"/>
            <a:ext cx="934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700" b="1">
                <a:solidFill>
                  <a:srgbClr val="202124"/>
                </a:solidFill>
                <a:highlight>
                  <a:srgbClr val="FFFFFF"/>
                </a:highlight>
              </a:rPr>
              <a:t>Parkinson's Disease Detection</a:t>
            </a:r>
            <a:endParaRPr sz="2700" b="1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469" name="Google Shape;469;p36"/>
          <p:cNvSpPr txBox="1"/>
          <p:nvPr/>
        </p:nvSpPr>
        <p:spPr>
          <a:xfrm>
            <a:off x="294150" y="1768950"/>
            <a:ext cx="896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 : </a:t>
            </a:r>
            <a:r>
              <a:rPr lang="en-US">
                <a:solidFill>
                  <a:schemeClr val="accent4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https://www.kaggle.com/datasets/debasisdotcom/parkinson-disease-detection/data</a:t>
            </a:r>
            <a:r>
              <a:rPr lang="en-US"/>
              <a:t> </a:t>
            </a:r>
            <a:endParaRPr/>
          </a:p>
        </p:txBody>
      </p:sp>
      <p:sp>
        <p:nvSpPr>
          <p:cNvPr id="470" name="Google Shape;470;p36"/>
          <p:cNvSpPr txBox="1"/>
          <p:nvPr/>
        </p:nvSpPr>
        <p:spPr>
          <a:xfrm>
            <a:off x="347375" y="2269600"/>
            <a:ext cx="9257400" cy="3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data - total 197  음성 주파수 성분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(</a:t>
            </a:r>
            <a:r>
              <a:rPr lang="en-US" sz="1950">
                <a:solidFill>
                  <a:srgbClr val="3C4043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2-classes of Healthy and Parkinson's)</a:t>
            </a:r>
            <a:endParaRPr sz="1950">
              <a:solidFill>
                <a:srgbClr val="3C4043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C4043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50">
              <a:solidFill>
                <a:srgbClr val="3C4043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status : healthy → 0 (50)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 Parkinson’s Positive → 1 (147)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71" name="Google Shape;4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775" y="2228575"/>
            <a:ext cx="5538201" cy="2211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6"/>
          <p:cNvSpPr/>
          <p:nvPr/>
        </p:nvSpPr>
        <p:spPr>
          <a:xfrm rot="5400000">
            <a:off x="8622138" y="4663412"/>
            <a:ext cx="797426" cy="659852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rgbClr val="58545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6"/>
          <p:cNvSpPr txBox="1"/>
          <p:nvPr/>
        </p:nvSpPr>
        <p:spPr>
          <a:xfrm>
            <a:off x="4893725" y="5197475"/>
            <a:ext cx="7368000" cy="30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MDVP:Fo(Hz), MDVP:Fhi(Hz), MDVP:Flo(Hz),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MDVP:Jitter, MDVP:Shimmer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…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" name="Google Shape;478;p37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9" name="Google Shape;479;p37"/>
          <p:cNvSpPr txBox="1"/>
          <p:nvPr/>
        </p:nvSpPr>
        <p:spPr>
          <a:xfrm>
            <a:off x="1676400" y="330200"/>
            <a:ext cx="6199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Audio data</a:t>
            </a:r>
            <a:endParaRPr/>
          </a:p>
        </p:txBody>
      </p:sp>
      <p:sp>
        <p:nvSpPr>
          <p:cNvPr id="480" name="Google Shape;480;p37"/>
          <p:cNvSpPr txBox="1"/>
          <p:nvPr/>
        </p:nvSpPr>
        <p:spPr>
          <a:xfrm>
            <a:off x="583697" y="345600"/>
            <a:ext cx="109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2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481" name="Google Shape;481;p37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2" name="Google Shape;482;p37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3" name="Google Shape;483;p37"/>
          <p:cNvSpPr txBox="1"/>
          <p:nvPr/>
        </p:nvSpPr>
        <p:spPr>
          <a:xfrm>
            <a:off x="301175" y="1270200"/>
            <a:ext cx="93498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2222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700" b="1">
                <a:solidFill>
                  <a:srgbClr val="202124"/>
                </a:solidFill>
                <a:highlight>
                  <a:srgbClr val="FFFFFF"/>
                </a:highlight>
              </a:rPr>
              <a:t>Parkinson's Disease </a:t>
            </a:r>
            <a:endParaRPr sz="2700" b="1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484" name="Google Shape;484;p37"/>
          <p:cNvSpPr txBox="1"/>
          <p:nvPr/>
        </p:nvSpPr>
        <p:spPr>
          <a:xfrm>
            <a:off x="347375" y="1870500"/>
            <a:ext cx="92574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ontserrat"/>
                <a:ea typeface="Montserrat"/>
                <a:cs typeface="Montserrat"/>
                <a:sym typeface="Montserrat"/>
              </a:rPr>
              <a:t>Parkinson 환자의 audio features</a:t>
            </a: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발성 근육 강도가 약해지며, 음성 조절 능력 감소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음성 강도 감소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음조의 불안정성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발음의 불명확성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속도의 불규칙성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Char char="-"/>
            </a:pPr>
            <a:r>
              <a:rPr lang="en-US" sz="2000">
                <a:latin typeface="Montserrat Medium"/>
                <a:ea typeface="Montserrat Medium"/>
                <a:cs typeface="Montserrat Medium"/>
                <a:sym typeface="Montserrat Medium"/>
              </a:rPr>
              <a:t>음정의 불안정성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85" name="Google Shape;485;p37"/>
          <p:cNvSpPr txBox="1"/>
          <p:nvPr/>
        </p:nvSpPr>
        <p:spPr>
          <a:xfrm>
            <a:off x="5590825" y="1239400"/>
            <a:ext cx="6363900" cy="50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기본 주파수 (f0)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연속 주기의 주파수 변화 (Jitter)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연속 주가의 진폭 변화 (Shimmer)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주기적 신호의 복잡성 (RPDE)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신호의 복잡성 (D2)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noise, harmonic 성분 (NHR &amp; HNR)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ontserrat"/>
                <a:ea typeface="Montserrat"/>
                <a:cs typeface="Montserrat"/>
                <a:sym typeface="Montserrat"/>
              </a:rPr>
              <a:t>(Spread1,2, PPE)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3C40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86" name="Google Shape;486;p37"/>
          <p:cNvGrpSpPr/>
          <p:nvPr/>
        </p:nvGrpSpPr>
        <p:grpSpPr>
          <a:xfrm rot="5400000">
            <a:off x="8351311" y="4459528"/>
            <a:ext cx="962749" cy="649825"/>
            <a:chOff x="4920150" y="1977875"/>
            <a:chExt cx="68525" cy="33800"/>
          </a:xfrm>
        </p:grpSpPr>
        <p:sp>
          <p:nvSpPr>
            <p:cNvPr id="487" name="Google Shape;487;p37"/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0" name="Google Shape;490;p37"/>
          <p:cNvSpPr txBox="1"/>
          <p:nvPr/>
        </p:nvSpPr>
        <p:spPr>
          <a:xfrm>
            <a:off x="6729538" y="5481600"/>
            <a:ext cx="42063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202124"/>
                </a:solidFill>
                <a:highlight>
                  <a:srgbClr val="FFFFFF"/>
                </a:highlight>
              </a:rPr>
              <a:t>정상에 비하여 상대적으로</a:t>
            </a:r>
            <a:endParaRPr sz="2200" b="1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22222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200" b="1">
                <a:solidFill>
                  <a:srgbClr val="202124"/>
                </a:solidFill>
                <a:highlight>
                  <a:srgbClr val="FFFFFF"/>
                </a:highlight>
              </a:rPr>
              <a:t>높은 값을 가지는 경향 관찰 </a:t>
            </a:r>
            <a:endParaRPr sz="2200" b="1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pic>
        <p:nvPicPr>
          <p:cNvPr id="491" name="Google Shape;4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012" y="3429000"/>
            <a:ext cx="3030126" cy="30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7"/>
          <p:cNvSpPr/>
          <p:nvPr/>
        </p:nvSpPr>
        <p:spPr>
          <a:xfrm>
            <a:off x="4963025" y="3378850"/>
            <a:ext cx="1092600" cy="45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3" name="Google Shape;493;p37"/>
          <p:cNvSpPr/>
          <p:nvPr/>
        </p:nvSpPr>
        <p:spPr>
          <a:xfrm>
            <a:off x="3786950" y="4659200"/>
            <a:ext cx="1092600" cy="45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94" name="Google Shape;494;p37"/>
          <p:cNvSpPr/>
          <p:nvPr/>
        </p:nvSpPr>
        <p:spPr>
          <a:xfrm>
            <a:off x="5305425" y="5265825"/>
            <a:ext cx="1092600" cy="45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lt1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Google Shape;521;p40"/>
          <p:cNvCxnSpPr/>
          <p:nvPr/>
        </p:nvCxnSpPr>
        <p:spPr>
          <a:xfrm>
            <a:off x="152400" y="190500"/>
            <a:ext cx="1435200" cy="0"/>
          </a:xfrm>
          <a:prstGeom prst="straightConnector1">
            <a:avLst/>
          </a:prstGeom>
          <a:noFill/>
          <a:ln w="762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2" name="Google Shape;522;p40"/>
          <p:cNvSpPr txBox="1"/>
          <p:nvPr/>
        </p:nvSpPr>
        <p:spPr>
          <a:xfrm>
            <a:off x="1676400" y="330200"/>
            <a:ext cx="7525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</a:t>
            </a:r>
            <a:endParaRPr/>
          </a:p>
        </p:txBody>
      </p:sp>
      <p:sp>
        <p:nvSpPr>
          <p:cNvPr id="523" name="Google Shape;523;p40"/>
          <p:cNvSpPr txBox="1"/>
          <p:nvPr/>
        </p:nvSpPr>
        <p:spPr>
          <a:xfrm>
            <a:off x="583709" y="345588"/>
            <a:ext cx="88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Part 3</a:t>
            </a:r>
            <a:endParaRPr sz="18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524" name="Google Shape;524;p40"/>
          <p:cNvCxnSpPr/>
          <p:nvPr/>
        </p:nvCxnSpPr>
        <p:spPr>
          <a:xfrm>
            <a:off x="1587500" y="190500"/>
            <a:ext cx="10604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5" name="Google Shape;525;p40"/>
          <p:cNvSpPr/>
          <p:nvPr/>
        </p:nvSpPr>
        <p:spPr>
          <a:xfrm>
            <a:off x="8877880" y="2604889"/>
            <a:ext cx="2939700" cy="2939700"/>
          </a:xfrm>
          <a:prstGeom prst="ellipse">
            <a:avLst/>
          </a:prstGeom>
          <a:solidFill>
            <a:srgbClr val="2D2B27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6" name="Google Shape;526;p40"/>
          <p:cNvSpPr/>
          <p:nvPr/>
        </p:nvSpPr>
        <p:spPr>
          <a:xfrm>
            <a:off x="623375" y="3633922"/>
            <a:ext cx="2606700" cy="2672700"/>
          </a:xfrm>
          <a:prstGeom prst="ellipse">
            <a:avLst/>
          </a:prstGeom>
          <a:solidFill>
            <a:schemeClr val="accent2">
              <a:alpha val="8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7" name="Google Shape;527;p40"/>
          <p:cNvSpPr/>
          <p:nvPr/>
        </p:nvSpPr>
        <p:spPr>
          <a:xfrm>
            <a:off x="634295" y="1828500"/>
            <a:ext cx="2606700" cy="2672700"/>
          </a:xfrm>
          <a:prstGeom prst="ellipse">
            <a:avLst/>
          </a:prstGeom>
          <a:solidFill>
            <a:schemeClr val="accent3">
              <a:alpha val="8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8" name="Google Shape;528;p40"/>
          <p:cNvSpPr txBox="1"/>
          <p:nvPr/>
        </p:nvSpPr>
        <p:spPr>
          <a:xfrm>
            <a:off x="3560925" y="4695767"/>
            <a:ext cx="122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0"/>
          <p:cNvSpPr txBox="1"/>
          <p:nvPr/>
        </p:nvSpPr>
        <p:spPr>
          <a:xfrm>
            <a:off x="9267800" y="3428600"/>
            <a:ext cx="2127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Predicted Parkinson Probability</a:t>
            </a:r>
            <a:endParaRPr/>
          </a:p>
        </p:txBody>
      </p:sp>
      <p:sp>
        <p:nvSpPr>
          <p:cNvPr id="530" name="Google Shape;530;p40"/>
          <p:cNvSpPr txBox="1"/>
          <p:nvPr/>
        </p:nvSpPr>
        <p:spPr>
          <a:xfrm>
            <a:off x="971423" y="2643174"/>
            <a:ext cx="1887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Audio Data</a:t>
            </a:r>
            <a:endParaRPr/>
          </a:p>
        </p:txBody>
      </p:sp>
      <p:sp>
        <p:nvSpPr>
          <p:cNvPr id="531" name="Google Shape;531;p40"/>
          <p:cNvSpPr txBox="1"/>
          <p:nvPr/>
        </p:nvSpPr>
        <p:spPr>
          <a:xfrm>
            <a:off x="679298" y="4659950"/>
            <a:ext cx="26067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Drawing Data</a:t>
            </a:r>
            <a:endParaRPr sz="24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(EfficientNet)</a:t>
            </a:r>
            <a:endParaRPr sz="24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32" name="Google Shape;532;p40"/>
          <p:cNvSpPr txBox="1"/>
          <p:nvPr/>
        </p:nvSpPr>
        <p:spPr>
          <a:xfrm>
            <a:off x="11914754" y="3438581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3" name="Google Shape;533;p40"/>
          <p:cNvSpPr txBox="1"/>
          <p:nvPr/>
        </p:nvSpPr>
        <p:spPr>
          <a:xfrm>
            <a:off x="7801499" y="1828503"/>
            <a:ext cx="24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58545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4" name="Google Shape;534;p40"/>
          <p:cNvSpPr txBox="1"/>
          <p:nvPr/>
        </p:nvSpPr>
        <p:spPr>
          <a:xfrm>
            <a:off x="9941225" y="258200"/>
            <a:ext cx="2511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24-1 바이오메디컬인공지능</a:t>
            </a:r>
            <a:endParaRPr sz="7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5" name="Google Shape;535;p40"/>
          <p:cNvSpPr txBox="1"/>
          <p:nvPr/>
        </p:nvSpPr>
        <p:spPr>
          <a:xfrm>
            <a:off x="3834575" y="1193600"/>
            <a:ext cx="75258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Multi Modal Deep Learning</a:t>
            </a:r>
            <a:endParaRPr sz="30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4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(Late Fusion)</a:t>
            </a:r>
            <a:endParaRPr sz="2700">
              <a:solidFill>
                <a:schemeClr val="accent4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536" name="Google Shape;5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825" y="2404453"/>
            <a:ext cx="3786356" cy="3811157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40"/>
          <p:cNvSpPr txBox="1"/>
          <p:nvPr/>
        </p:nvSpPr>
        <p:spPr>
          <a:xfrm>
            <a:off x="1491500" y="1331800"/>
            <a:ext cx="10796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input</a:t>
            </a:r>
            <a:endParaRPr sz="2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38" name="Google Shape;538;p40"/>
          <p:cNvSpPr txBox="1"/>
          <p:nvPr/>
        </p:nvSpPr>
        <p:spPr>
          <a:xfrm>
            <a:off x="9670475" y="1948900"/>
            <a:ext cx="1964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output</a:t>
            </a:r>
            <a:endParaRPr sz="25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2815</Words>
  <Application>Microsoft Office PowerPoint</Application>
  <PresentationFormat>와이드스크린</PresentationFormat>
  <Paragraphs>438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Arimo</vt:lpstr>
      <vt:lpstr>Malgun Gothic</vt:lpstr>
      <vt:lpstr>Arial</vt:lpstr>
      <vt:lpstr>DM Sans</vt:lpstr>
      <vt:lpstr>Montserrat</vt:lpstr>
      <vt:lpstr>Montserrat Black</vt:lpstr>
      <vt:lpstr>Montserrat Medium</vt:lpstr>
      <vt:lpstr>Montserrat SemiBold</vt:lpstr>
      <vt:lpstr>Roboto Mono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오재은</cp:lastModifiedBy>
  <cp:revision>8</cp:revision>
  <dcterms:modified xsi:type="dcterms:W3CDTF">2024-08-25T03:54:12Z</dcterms:modified>
  <cp:version/>
</cp:coreProperties>
</file>